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3" r:id="rId8"/>
    <p:sldId id="264" r:id="rId9"/>
    <p:sldId id="265" r:id="rId10"/>
    <p:sldId id="270" r:id="rId11"/>
    <p:sldId id="271" r:id="rId12"/>
    <p:sldId id="272" r:id="rId13"/>
    <p:sldId id="284" r:id="rId14"/>
    <p:sldId id="262" r:id="rId15"/>
    <p:sldId id="285" r:id="rId16"/>
    <p:sldId id="269" r:id="rId17"/>
    <p:sldId id="286" r:id="rId18"/>
    <p:sldId id="275" r:id="rId19"/>
    <p:sldId id="287" r:id="rId20"/>
    <p:sldId id="279" r:id="rId21"/>
    <p:sldId id="288" r:id="rId22"/>
    <p:sldId id="289" r:id="rId23"/>
    <p:sldId id="290" r:id="rId24"/>
    <p:sldId id="282" r:id="rId25"/>
    <p:sldId id="283" r:id="rId26"/>
  </p:sldIdLst>
  <p:sldSz cx="9144000" cy="6858000" type="screen4x3"/>
  <p:notesSz cx="6858000" cy="9144000"/>
  <p:defaultTextStyle>
    <a:defPPr>
      <a:defRPr lang="zh-TW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F4E"/>
    <a:srgbClr val="FFD55E"/>
    <a:srgbClr val="FFFC7B"/>
    <a:srgbClr val="FFED30"/>
    <a:srgbClr val="E37A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78" d="100"/>
          <a:sy n="78" d="100"/>
        </p:scale>
        <p:origin x="-944" y="-112"/>
      </p:cViewPr>
      <p:guideLst>
        <p:guide orient="horz" pos="124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smtClean="0"/>
              <a:t>按一下以編輯母片子標題樣式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79586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25919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8242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4603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94906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28491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82303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5734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526913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8604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85595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33E22-F40C-4545-9BC9-75A4502788BE}" type="datetimeFigureOut">
              <a:rPr kumimoji="1" lang="zh-TW" altLang="en-US" smtClean="0"/>
              <a:t>2/5/15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D2EAB-758A-AA47-96F3-8EB90CA9E33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2348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Relationship Id="rId3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microsoft.com/office/2007/relationships/hdphoto" Target="../media/hdphoto3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7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6"/>
          <a:stretch/>
        </p:blipFill>
        <p:spPr>
          <a:xfrm>
            <a:off x="0" y="3195053"/>
            <a:ext cx="9144000" cy="3662947"/>
          </a:xfrm>
          <a:prstGeom prst="rect">
            <a:avLst/>
          </a:prstGeom>
        </p:spPr>
      </p:pic>
      <p:pic>
        <p:nvPicPr>
          <p:cNvPr id="4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89"/>
          <a:stretch/>
        </p:blipFill>
        <p:spPr>
          <a:xfrm>
            <a:off x="0" y="0"/>
            <a:ext cx="9144000" cy="36629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" y="348969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 smtClean="0">
                <a:solidFill>
                  <a:schemeClr val="bg1"/>
                </a:solidFill>
                <a:latin typeface="Canter Bold"/>
                <a:cs typeface="Canter Bold"/>
              </a:rPr>
              <a:t>HkDi</a:t>
            </a:r>
            <a:r>
              <a:rPr lang="en-US" sz="6000" dirty="0" smtClean="0">
                <a:solidFill>
                  <a:schemeClr val="bg1"/>
                </a:solidFill>
                <a:latin typeface="Canter Bold"/>
                <a:cs typeface="Canter Bold"/>
              </a:rPr>
              <a:t> Lx</a:t>
            </a:r>
            <a:endParaRPr lang="en-US" sz="6000" dirty="0">
              <a:solidFill>
                <a:schemeClr val="bg1"/>
              </a:solidFill>
              <a:latin typeface="Canter Bold"/>
              <a:cs typeface="Canter 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949" y="6205776"/>
            <a:ext cx="5855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Eurostile"/>
                <a:cs typeface="Eurostile"/>
              </a:rPr>
              <a:t>Presented by:	- Hong Kong Institute of Vocational Education (Chai Wan)</a:t>
            </a:r>
          </a:p>
          <a:p>
            <a:r>
              <a:rPr lang="en-US" sz="1400" dirty="0" smtClean="0">
                <a:solidFill>
                  <a:srgbClr val="FFFFFF"/>
                </a:solidFill>
                <a:latin typeface="Eurostile"/>
                <a:cs typeface="Eurostile"/>
              </a:rPr>
              <a:t>			  Department of Information Technology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44622" y="6205776"/>
            <a:ext cx="2160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Eurostile"/>
                <a:cs typeface="Eurostile"/>
              </a:rPr>
              <a:t>- Salon Films H.K. Ltd.</a:t>
            </a:r>
          </a:p>
        </p:txBody>
      </p:sp>
    </p:spTree>
    <p:extLst>
      <p:ext uri="{BB962C8B-B14F-4D97-AF65-F5344CB8AC3E}">
        <p14:creationId xmlns:p14="http://schemas.microsoft.com/office/powerpoint/2010/main" val="2946075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#performance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42732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2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ustralian National Rugby League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366776"/>
            <a:ext cx="9173865" cy="614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2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F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1312" y="1091714"/>
            <a:ext cx="37259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Role Of HKDI LX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7439" y="1409796"/>
            <a:ext cx="3768924" cy="430547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Char char="²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IVE apply the new technology seeking for new experience for mobile users</a:t>
            </a:r>
          </a:p>
          <a:p>
            <a:pPr>
              <a:buFont typeface="Wingdings" charset="2"/>
              <a:buChar char="²"/>
            </a:pP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pPr>
              <a:buFont typeface="Wingdings" charset="2"/>
              <a:buChar char="²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Students design the flow of mobile apps</a:t>
            </a:r>
          </a:p>
          <a:p>
            <a:pPr>
              <a:buFont typeface="Wingdings" charset="2"/>
              <a:buChar char="²"/>
            </a:pP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pPr>
              <a:buFont typeface="Wingdings" charset="2"/>
              <a:buChar char="²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IVE Lecturer provide instruction and demonstration on implementation of such technology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</p:txBody>
      </p:sp>
      <p:pic>
        <p:nvPicPr>
          <p:cNvPr id="4" name="Picture 3" descr="HKDI L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176" y="2468004"/>
            <a:ext cx="4810764" cy="324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36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1" descr="GoImmersive ppt-Apple Daily (TW).00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94"/>
          <a:stretch/>
        </p:blipFill>
        <p:spPr>
          <a:xfrm>
            <a:off x="0" y="3923510"/>
            <a:ext cx="9144000" cy="2934490"/>
          </a:xfrm>
          <a:prstGeom prst="rect">
            <a:avLst/>
          </a:prstGeom>
        </p:spPr>
      </p:pic>
      <p:pic>
        <p:nvPicPr>
          <p:cNvPr id="2" name="圖片 1" descr="GoImmersive ppt-Apple Daily (TW).00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79"/>
          <a:stretch/>
        </p:blipFill>
        <p:spPr>
          <a:xfrm>
            <a:off x="0" y="0"/>
            <a:ext cx="9144000" cy="41230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60987" y="4123089"/>
            <a:ext cx="16383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ter Bold"/>
                <a:cs typeface="Canter Bold"/>
              </a:rPr>
              <a:t>EDUCATION</a:t>
            </a:r>
            <a:endParaRPr lang="en-US" sz="3800" dirty="0">
              <a:solidFill>
                <a:schemeClr val="tx1">
                  <a:lumMod val="50000"/>
                  <a:lumOff val="50000"/>
                </a:schemeClr>
              </a:solidFill>
              <a:latin typeface="Canter Bold"/>
              <a:cs typeface="Canter 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#application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760" y="5313687"/>
            <a:ext cx="1966524" cy="1312322"/>
          </a:xfrm>
          <a:prstGeom prst="rect">
            <a:avLst/>
          </a:prstGeom>
        </p:spPr>
      </p:pic>
      <p:pic>
        <p:nvPicPr>
          <p:cNvPr id="4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11" y="3639820"/>
            <a:ext cx="5769920" cy="2986188"/>
          </a:xfrm>
          <a:prstGeom prst="rect">
            <a:avLst/>
          </a:prstGeom>
        </p:spPr>
      </p:pic>
      <p:pic>
        <p:nvPicPr>
          <p:cNvPr id="5" name="圖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759" y="3639820"/>
            <a:ext cx="1966525" cy="1463283"/>
          </a:xfrm>
          <a:prstGeom prst="rect">
            <a:avLst/>
          </a:prstGeom>
        </p:spPr>
      </p:pic>
      <p:sp>
        <p:nvSpPr>
          <p:cNvPr id="6" name="內容版面配置區 2"/>
          <p:cNvSpPr txBox="1">
            <a:spLocks/>
          </p:cNvSpPr>
          <p:nvPr/>
        </p:nvSpPr>
        <p:spPr>
          <a:xfrm>
            <a:off x="5647465" y="860593"/>
            <a:ext cx="3496535" cy="325590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HK" sz="1800" dirty="0" smtClean="0">
                <a:solidFill>
                  <a:srgbClr val="595959"/>
                </a:solidFill>
                <a:latin typeface="Eurostile"/>
                <a:cs typeface="Eurostile"/>
              </a:rPr>
              <a:t>E.g. </a:t>
            </a:r>
          </a:p>
          <a:p>
            <a:pPr>
              <a:spcBef>
                <a:spcPts val="0"/>
              </a:spcBef>
            </a:pPr>
            <a:r>
              <a:rPr lang="en-US" altLang="zh-HK" sz="1800" dirty="0" smtClean="0">
                <a:solidFill>
                  <a:srgbClr val="595959"/>
                </a:solidFill>
                <a:latin typeface="Eurostile"/>
                <a:cs typeface="Eurostile"/>
              </a:rPr>
              <a:t>Hiking Tours</a:t>
            </a:r>
          </a:p>
          <a:p>
            <a:pPr>
              <a:spcBef>
                <a:spcPts val="0"/>
              </a:spcBef>
            </a:pPr>
            <a:r>
              <a:rPr lang="en-US" altLang="zh-HK" sz="1800" dirty="0" smtClean="0">
                <a:solidFill>
                  <a:srgbClr val="595959"/>
                </a:solidFill>
                <a:latin typeface="Eurostile"/>
                <a:cs typeface="Eurostile"/>
              </a:rPr>
              <a:t>School Tour (HKDI LX)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zh-HK" sz="1800" dirty="0">
              <a:solidFill>
                <a:srgbClr val="595959"/>
              </a:solidFill>
              <a:latin typeface="Eurostile"/>
              <a:cs typeface="Eurostile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HK" sz="1800" dirty="0" smtClean="0">
                <a:latin typeface="Eurostile"/>
                <a:cs typeface="Eurostile"/>
              </a:rPr>
              <a:t>Benefits:</a:t>
            </a:r>
          </a:p>
          <a:p>
            <a:pPr>
              <a:spcBef>
                <a:spcPts val="0"/>
              </a:spcBef>
            </a:pPr>
            <a:r>
              <a:rPr lang="en-US" altLang="zh-HK" sz="1800" dirty="0" smtClean="0">
                <a:latin typeface="Eurostile"/>
                <a:cs typeface="Eurostile"/>
              </a:rPr>
              <a:t>More Active</a:t>
            </a:r>
          </a:p>
          <a:p>
            <a:pPr>
              <a:spcBef>
                <a:spcPts val="0"/>
              </a:spcBef>
            </a:pPr>
            <a:r>
              <a:rPr lang="en-US" altLang="zh-HK" sz="1800" dirty="0" smtClean="0">
                <a:latin typeface="Eurostile"/>
                <a:cs typeface="Eurostile"/>
              </a:rPr>
              <a:t>More Attractive and Engaging</a:t>
            </a:r>
          </a:p>
          <a:p>
            <a:pPr>
              <a:spcBef>
                <a:spcPts val="0"/>
              </a:spcBef>
            </a:pPr>
            <a:r>
              <a:rPr lang="en-US" altLang="zh-HK" sz="1800" dirty="0" smtClean="0">
                <a:latin typeface="Eurostile"/>
                <a:cs typeface="Eurostile"/>
              </a:rPr>
              <a:t>More Informational</a:t>
            </a:r>
          </a:p>
          <a:p>
            <a:pPr>
              <a:spcBef>
                <a:spcPts val="0"/>
              </a:spcBef>
            </a:pPr>
            <a:r>
              <a:rPr lang="en-US" altLang="zh-HK" sz="1800" dirty="0" smtClean="0">
                <a:latin typeface="Eurostile"/>
                <a:cs typeface="Eurostile"/>
              </a:rPr>
              <a:t>Better Learning Experience</a:t>
            </a:r>
            <a:endParaRPr lang="en-US" altLang="zh-HK" sz="1800" dirty="0">
              <a:latin typeface="Eurostile"/>
              <a:cs typeface="Eurostile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575122" y="1279257"/>
            <a:ext cx="4879122" cy="251175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Immersive media can be developed into teaching material for educational purposes:</a:t>
            </a:r>
          </a:p>
          <a:p>
            <a:endParaRPr lang="en-US" altLang="zh-HK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pPr marL="0" indent="0">
              <a:buNone/>
            </a:pPr>
            <a:r>
              <a:rPr lang="en-US" altLang="zh-HK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W</a:t>
            </a:r>
            <a:r>
              <a:rPr lang="en-US" altLang="zh-HK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e can present viewers with real-life, shot-on-location video imageries and adding interactive </a:t>
            </a:r>
            <a:r>
              <a:rPr lang="en-US" altLang="zh-HK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f</a:t>
            </a:r>
            <a:r>
              <a:rPr lang="en-US" altLang="zh-HK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eatures that would create a much more visualized and engaging learning experiences.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9319" y="163748"/>
            <a:ext cx="46256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Interactive Learning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</p:spTree>
    <p:extLst>
      <p:ext uri="{BB962C8B-B14F-4D97-AF65-F5344CB8AC3E}">
        <p14:creationId xmlns:p14="http://schemas.microsoft.com/office/powerpoint/2010/main" val="2887352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1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6"/>
          <a:stretch/>
        </p:blipFill>
        <p:spPr>
          <a:xfrm>
            <a:off x="0" y="0"/>
            <a:ext cx="9144000" cy="3776988"/>
          </a:xfrm>
          <a:prstGeom prst="rect">
            <a:avLst/>
          </a:prstGeom>
        </p:spPr>
      </p:pic>
      <p:pic>
        <p:nvPicPr>
          <p:cNvPr id="4" name="圖片 1" descr="GoImmersive ppt-Apple Daily (TW).01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7" b="196"/>
          <a:stretch/>
        </p:blipFill>
        <p:spPr>
          <a:xfrm>
            <a:off x="0" y="3646747"/>
            <a:ext cx="9144000" cy="32112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123089"/>
            <a:ext cx="9143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ter Bold"/>
                <a:cs typeface="Canter Bold"/>
              </a:rPr>
              <a:t>ENTERTAINMENT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#application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3966693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510247" y="1476806"/>
            <a:ext cx="4195056" cy="88381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sz="1800" dirty="0" smtClean="0">
                <a:solidFill>
                  <a:srgbClr val="595959"/>
                </a:solidFill>
                <a:latin typeface="Eurostile"/>
                <a:cs typeface="Eurostile"/>
              </a:rPr>
              <a:t>E.g. </a:t>
            </a:r>
            <a:r>
              <a:rPr lang="en-US" altLang="zh-TW" sz="1800" dirty="0" smtClean="0">
                <a:solidFill>
                  <a:srgbClr val="595959"/>
                </a:solidFill>
                <a:latin typeface="Eurostile"/>
                <a:cs typeface="Eurostile"/>
              </a:rPr>
              <a:t>Amex UNSTAGED – Taylor Swift</a:t>
            </a:r>
            <a:endParaRPr kumimoji="1" lang="en-US" altLang="zh-TW" sz="1800" dirty="0" smtClean="0">
              <a:solidFill>
                <a:srgbClr val="595959"/>
              </a:solidFill>
              <a:latin typeface="Eurostile"/>
              <a:cs typeface="Eurostile"/>
            </a:endParaRPr>
          </a:p>
          <a:p>
            <a:pPr marL="0" indent="0">
              <a:buNone/>
            </a:pPr>
            <a:r>
              <a:rPr kumimoji="1" lang="en-US" altLang="zh-TW" sz="1800" u="sng" dirty="0" smtClean="0">
                <a:solidFill>
                  <a:srgbClr val="595959"/>
                </a:solidFill>
                <a:latin typeface="Eurostile"/>
                <a:cs typeface="Eurostile"/>
                <a:sym typeface="Wingdings"/>
              </a:rPr>
              <a:t>Immersive journey with storylines</a:t>
            </a:r>
          </a:p>
        </p:txBody>
      </p:sp>
      <p:pic>
        <p:nvPicPr>
          <p:cNvPr id="7" name="圖片 4" descr="Screen Shot 2015-02-03 at 5.57.32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9821"/>
            <a:ext cx="9144000" cy="20981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3947" y="277709"/>
            <a:ext cx="40526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360 Music Videos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0911" y="3467666"/>
            <a:ext cx="37877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360 LIVE Events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0911" y="2479216"/>
            <a:ext cx="2056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595959"/>
                </a:solidFill>
                <a:latin typeface="Eurostile"/>
                <a:cs typeface="Eurostile"/>
              </a:rPr>
              <a:t>Concerts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595959"/>
                </a:solidFill>
                <a:latin typeface="Eurostile"/>
                <a:cs typeface="Eurostile"/>
              </a:rPr>
              <a:t>Sporting Events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595959"/>
                </a:solidFill>
                <a:latin typeface="Eurostile"/>
                <a:cs typeface="Eurostile"/>
              </a:rPr>
              <a:t>Reality Television </a:t>
            </a:r>
            <a:endParaRPr lang="en-US" dirty="0">
              <a:solidFill>
                <a:srgbClr val="595959"/>
              </a:solidFill>
              <a:latin typeface="Eurostile"/>
              <a:cs typeface="Eurostil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0247" y="2511728"/>
            <a:ext cx="38331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Eurostile"/>
                <a:cs typeface="Eurostile"/>
              </a:rPr>
              <a:t>Why using IM360 in entertainment?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zh-TW" dirty="0">
                <a:latin typeface="Eurostile"/>
                <a:cs typeface="Eurostile"/>
                <a:sym typeface="Wingdings"/>
              </a:rPr>
              <a:t>More interactive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zh-TW" dirty="0">
                <a:latin typeface="Eurostile"/>
                <a:cs typeface="Eurostile"/>
                <a:sym typeface="Wingdings"/>
              </a:rPr>
              <a:t>More eye-catching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zh-TW" dirty="0">
                <a:latin typeface="Eurostile"/>
                <a:cs typeface="Eurostile"/>
                <a:sym typeface="Wingdings"/>
              </a:rPr>
              <a:t>Exciting screen experience </a:t>
            </a:r>
            <a:r>
              <a:rPr lang="en-US" dirty="0" smtClean="0">
                <a:latin typeface="Eurostile"/>
                <a:cs typeface="Eurostile"/>
              </a:rPr>
              <a:t> </a:t>
            </a:r>
            <a:endParaRPr lang="en-US" dirty="0">
              <a:latin typeface="Eurostile"/>
              <a:cs typeface="Eurostile"/>
            </a:endParaRPr>
          </a:p>
        </p:txBody>
      </p:sp>
      <p:pic>
        <p:nvPicPr>
          <p:cNvPr id="14" name="Picture 13" descr="Screen Shot 2014-12-01 at 6.50.3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54" y="302840"/>
            <a:ext cx="3760987" cy="2115555"/>
          </a:xfrm>
          <a:prstGeom prst="rect">
            <a:avLst/>
          </a:prstGeom>
        </p:spPr>
      </p:pic>
      <p:pic>
        <p:nvPicPr>
          <p:cNvPr id="13" name="Picture 12" descr="Screen Shot 2014-12-01 at 4.36.51 pm.pn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0" b="94000" l="4500" r="94000">
                        <a14:foregroundMark x1="4500" y1="94000" x2="4500" y2="94000"/>
                        <a14:backgroundMark x1="68500" y1="98500" x2="68500" y2="9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206" y="448605"/>
            <a:ext cx="1814332" cy="181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19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圖片 1" descr="GoImmersive ppt-Apple Daily (TW).01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7" b="196"/>
          <a:stretch/>
        </p:blipFill>
        <p:spPr>
          <a:xfrm>
            <a:off x="0" y="4656114"/>
            <a:ext cx="9144000" cy="22018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656114"/>
            <a:ext cx="9143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ter Bold"/>
                <a:cs typeface="Canter Bold"/>
              </a:rPr>
              <a:t>ONLINE MAPPING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#application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1801855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6"/>
          <a:stretch/>
        </p:blipFill>
        <p:spPr>
          <a:xfrm>
            <a:off x="0" y="0"/>
            <a:ext cx="9151438" cy="6863579"/>
          </a:xfrm>
          <a:prstGeom prst="rect">
            <a:avLst/>
          </a:prstGeom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510246" y="1476805"/>
            <a:ext cx="7011727" cy="4367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Online Map can use IM360, the video can merge with the street view</a:t>
            </a:r>
            <a:endParaRPr lang="en-US" altLang="zh-TW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Tourist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can look for the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  <a:sym typeface="Wingdings"/>
              </a:rPr>
              <a:t>immersive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 view to find </a:t>
            </a:r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ways</a:t>
            </a: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Be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personally on the </a:t>
            </a:r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scene</a:t>
            </a: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Easier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to find </a:t>
            </a:r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ways </a:t>
            </a: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Can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follow other tourist to visit a </a:t>
            </a:r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place</a:t>
            </a:r>
            <a:endParaRPr lang="en-US" altLang="zh-TW" sz="1800" dirty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pPr marL="560070" lvl="1"/>
            <a:endParaRPr lang="en-US" altLang="zh-TW" sz="1800" dirty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endParaRPr lang="zh-HK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endParaRPr kumimoji="1" lang="en-US" altLang="zh-TW" sz="1800" u="sng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  <a:sym typeface="Wingding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947" y="277709"/>
            <a:ext cx="50302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Immersive Street View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  <p:pic>
        <p:nvPicPr>
          <p:cNvPr id="2" name="Picture 1" descr="Screen Shot 2015-02-06 at 3.39.1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1"/>
          <a:stretch/>
        </p:blipFill>
        <p:spPr>
          <a:xfrm>
            <a:off x="0" y="3464906"/>
            <a:ext cx="9151438" cy="339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36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#innovation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1010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#creativity</a:t>
            </a:r>
          </a:p>
        </p:txBody>
      </p:sp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2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17"/>
          <a:stretch/>
        </p:blipFill>
        <p:spPr>
          <a:xfrm>
            <a:off x="0" y="0"/>
            <a:ext cx="9144000" cy="4346792"/>
          </a:xfrm>
          <a:prstGeom prst="rect">
            <a:avLst/>
          </a:prstGeom>
        </p:spPr>
      </p:pic>
      <p:pic>
        <p:nvPicPr>
          <p:cNvPr id="3" name="圖片 1" descr="GoImmersive ppt-Apple Daily (TW).02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5"/>
          <a:stretch/>
        </p:blipFill>
        <p:spPr>
          <a:xfrm>
            <a:off x="0" y="4167710"/>
            <a:ext cx="9144000" cy="26902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123089"/>
            <a:ext cx="9143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ter Bold"/>
                <a:cs typeface="Canter Bold"/>
              </a:rPr>
              <a:t>TOURISM &amp; INFORMATION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#application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39103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6"/>
          <a:stretch/>
        </p:blipFill>
        <p:spPr>
          <a:xfrm>
            <a:off x="0" y="0"/>
            <a:ext cx="9151438" cy="6863579"/>
          </a:xfrm>
          <a:prstGeom prst="rect">
            <a:avLst/>
          </a:prstGeom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510247" y="1476805"/>
            <a:ext cx="4390432" cy="43677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  <a:sym typeface="Wingdings"/>
              </a:rPr>
              <a:t>Immersive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video can provide unusual experience on touring with some </a:t>
            </a:r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references.</a:t>
            </a:r>
            <a:endParaRPr lang="en-US" altLang="zh-TW" sz="1800" dirty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pPr marL="0" indent="0">
              <a:buNone/>
            </a:pPr>
            <a:endParaRPr lang="en-US" altLang="zh-TW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pPr marL="0" indent="0">
              <a:buNone/>
            </a:pPr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Introduce </a:t>
            </a:r>
            <a:r>
              <a:rPr lang="en-US" altLang="zh-TW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places </a:t>
            </a:r>
            <a:endParaRPr lang="en-US" altLang="zh-TW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Hotels</a:t>
            </a: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Historic spots</a:t>
            </a: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Shopping Malls</a:t>
            </a:r>
          </a:p>
          <a:p>
            <a:r>
              <a:rPr lang="en-US" altLang="zh-TW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urostile"/>
                <a:cs typeface="Eurostile"/>
              </a:rPr>
              <a:t>Theme Parks</a:t>
            </a:r>
            <a:endParaRPr lang="en-US" altLang="zh-TW" sz="1800" dirty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</a:endParaRPr>
          </a:p>
          <a:p>
            <a:endParaRPr kumimoji="1" lang="en-US" altLang="zh-TW" sz="1800" u="sng" dirty="0" smtClean="0">
              <a:solidFill>
                <a:schemeClr val="tx1">
                  <a:lumMod val="65000"/>
                  <a:lumOff val="35000"/>
                </a:schemeClr>
              </a:solidFill>
              <a:latin typeface="Eurostile"/>
              <a:cs typeface="Eurostile"/>
              <a:sym typeface="Wingding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947" y="277709"/>
            <a:ext cx="47644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Immersive Video Tour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  <p:pic>
        <p:nvPicPr>
          <p:cNvPr id="7" name="Picture 2" descr="C:\Documents and Settings\cwh\桌面\36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47" b="100000" l="3000" r="996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38984" y="2002454"/>
            <a:ext cx="5206200" cy="328858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65494" y="5421280"/>
            <a:ext cx="47796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Canter Bold"/>
                <a:cs typeface="Canter Bold"/>
              </a:rPr>
              <a:t>As if you were there.</a:t>
            </a:r>
            <a:endParaRPr lang="en-US" sz="6600" dirty="0">
              <a:solidFill>
                <a:schemeClr val="bg1"/>
              </a:solidFill>
              <a:latin typeface="Canter Bold"/>
              <a:cs typeface="Canter Bold"/>
            </a:endParaRPr>
          </a:p>
        </p:txBody>
      </p:sp>
    </p:spTree>
    <p:extLst>
      <p:ext uri="{BB962C8B-B14F-4D97-AF65-F5344CB8AC3E}">
        <p14:creationId xmlns:p14="http://schemas.microsoft.com/office/powerpoint/2010/main" val="396542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2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17"/>
          <a:stretch/>
        </p:blipFill>
        <p:spPr>
          <a:xfrm>
            <a:off x="0" y="0"/>
            <a:ext cx="9144000" cy="4346792"/>
          </a:xfrm>
          <a:prstGeom prst="rect">
            <a:avLst/>
          </a:prstGeom>
        </p:spPr>
      </p:pic>
      <p:pic>
        <p:nvPicPr>
          <p:cNvPr id="3" name="圖片 1" descr="GoImmersive ppt-Apple Daily (TW).02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5"/>
          <a:stretch/>
        </p:blipFill>
        <p:spPr>
          <a:xfrm>
            <a:off x="0" y="4167710"/>
            <a:ext cx="9144000" cy="26902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123089"/>
            <a:ext cx="9143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ter Bold"/>
                <a:cs typeface="Canter Bold"/>
              </a:rPr>
              <a:t>ADVERTISING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#application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  <p:pic>
        <p:nvPicPr>
          <p:cNvPr id="6" name="Picture 5" descr="online-advertising-180x180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25" y="1038413"/>
            <a:ext cx="2950227" cy="295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71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3" descr="GoImmersive ppt-Apple Daily (TW).0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6"/>
          <a:stretch/>
        </p:blipFill>
        <p:spPr>
          <a:xfrm>
            <a:off x="0" y="0"/>
            <a:ext cx="9151438" cy="68635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3947" y="277709"/>
            <a:ext cx="76684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nter Bold"/>
                <a:cs typeface="Canter Bold"/>
              </a:rPr>
              <a:t>Immersive &amp; Interactive Campaigns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Canter Bold"/>
              <a:cs typeface="Canter Bold"/>
            </a:endParaRPr>
          </a:p>
        </p:txBody>
      </p:sp>
      <p:sp>
        <p:nvSpPr>
          <p:cNvPr id="11" name="內容版面配置區 2"/>
          <p:cNvSpPr txBox="1">
            <a:spLocks/>
          </p:cNvSpPr>
          <p:nvPr/>
        </p:nvSpPr>
        <p:spPr>
          <a:xfrm>
            <a:off x="477916" y="1769383"/>
            <a:ext cx="3548008" cy="36446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dirty="0" smtClean="0">
                <a:solidFill>
                  <a:srgbClr val="595959"/>
                </a:solidFill>
                <a:latin typeface="Eurostile"/>
                <a:cs typeface="Eurostile"/>
              </a:rPr>
              <a:t>E.g.</a:t>
            </a:r>
          </a:p>
          <a:p>
            <a:r>
              <a:rPr lang="en-US" altLang="zh-TW" sz="1800" dirty="0" smtClean="0">
                <a:solidFill>
                  <a:srgbClr val="595959"/>
                </a:solidFill>
                <a:latin typeface="Eurostile"/>
                <a:cs typeface="Eurostile"/>
              </a:rPr>
              <a:t>Travel advertisement</a:t>
            </a:r>
          </a:p>
          <a:p>
            <a:r>
              <a:rPr lang="en-US" altLang="zh-TW" sz="1800" dirty="0" smtClean="0">
                <a:solidFill>
                  <a:srgbClr val="595959"/>
                </a:solidFill>
                <a:latin typeface="Eurostile"/>
                <a:cs typeface="Eurostile"/>
              </a:rPr>
              <a:t>Hotels advertisement</a:t>
            </a:r>
          </a:p>
          <a:p>
            <a:pPr lvl="1">
              <a:buFont typeface="Arial"/>
              <a:buNone/>
            </a:pPr>
            <a:endParaRPr lang="en-US" altLang="zh-HK" sz="1800" dirty="0" smtClean="0">
              <a:solidFill>
                <a:srgbClr val="595959"/>
              </a:solidFill>
              <a:latin typeface="Eurostile"/>
              <a:cs typeface="Eurostile"/>
            </a:endParaRPr>
          </a:p>
          <a:p>
            <a:pPr marL="0" indent="0">
              <a:buNone/>
            </a:pPr>
            <a:r>
              <a:rPr lang="en-US" altLang="zh-HK" sz="1800" dirty="0" smtClean="0">
                <a:solidFill>
                  <a:srgbClr val="595959"/>
                </a:solidFill>
                <a:latin typeface="Eurostile"/>
                <a:cs typeface="Eurostile"/>
              </a:rPr>
              <a:t>2D video: 	</a:t>
            </a:r>
          </a:p>
          <a:p>
            <a:r>
              <a:rPr lang="en-US" altLang="zh-HK" sz="1800" dirty="0" smtClean="0">
                <a:solidFill>
                  <a:srgbClr val="595959"/>
                </a:solidFill>
                <a:latin typeface="Eurostile"/>
                <a:cs typeface="Eurostile"/>
              </a:rPr>
              <a:t>You can only watch the angle of view the creators provide</a:t>
            </a:r>
          </a:p>
          <a:p>
            <a:endParaRPr lang="en-US" altLang="zh-HK" sz="1800" dirty="0" smtClean="0">
              <a:solidFill>
                <a:srgbClr val="595959"/>
              </a:solidFill>
              <a:latin typeface="Eurostile"/>
              <a:cs typeface="Eurostile"/>
            </a:endParaRPr>
          </a:p>
          <a:p>
            <a:pPr marL="0" indent="0">
              <a:buNone/>
            </a:pPr>
            <a:r>
              <a:rPr lang="en-US" altLang="zh-HK" sz="1800" dirty="0" smtClean="0">
                <a:latin typeface="Eurostile"/>
                <a:cs typeface="Eurostile"/>
              </a:rPr>
              <a:t>360 video:</a:t>
            </a:r>
          </a:p>
          <a:p>
            <a:r>
              <a:rPr lang="en-US" altLang="zh-HK" sz="1800" dirty="0" smtClean="0">
                <a:latin typeface="Eurostile"/>
                <a:cs typeface="Eurostile"/>
              </a:rPr>
              <a:t>You can watch every angle &amp;</a:t>
            </a:r>
          </a:p>
          <a:p>
            <a:r>
              <a:rPr lang="en-US" altLang="zh-HK" sz="1800" dirty="0">
                <a:latin typeface="Eurostile"/>
                <a:cs typeface="Eurostile"/>
              </a:rPr>
              <a:t>Y</a:t>
            </a:r>
            <a:r>
              <a:rPr lang="en-US" altLang="zh-HK" sz="1800" dirty="0" smtClean="0">
                <a:latin typeface="Eurostile"/>
                <a:cs typeface="Eurostile"/>
              </a:rPr>
              <a:t>ou can control it by yourself</a:t>
            </a:r>
          </a:p>
          <a:p>
            <a:endParaRPr lang="en-US" altLang="zh-HK" sz="1800" dirty="0" smtClean="0">
              <a:solidFill>
                <a:srgbClr val="595959"/>
              </a:solidFill>
              <a:latin typeface="Eurostile"/>
              <a:cs typeface="Eurostile"/>
            </a:endParaRPr>
          </a:p>
          <a:p>
            <a:endParaRPr lang="zh-HK" altLang="en-US" sz="1800" dirty="0">
              <a:solidFill>
                <a:srgbClr val="595959"/>
              </a:solidFill>
              <a:latin typeface="Eurostile"/>
              <a:cs typeface="Eurostile"/>
            </a:endParaRPr>
          </a:p>
        </p:txBody>
      </p:sp>
      <p:pic>
        <p:nvPicPr>
          <p:cNvPr id="3" name="Picture 2" descr="IKE0125_small_space_livi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145" y="2168223"/>
            <a:ext cx="4502200" cy="3118130"/>
          </a:xfrm>
          <a:prstGeom prst="rect">
            <a:avLst/>
          </a:prstGeom>
        </p:spPr>
      </p:pic>
      <p:grpSp>
        <p:nvGrpSpPr>
          <p:cNvPr id="12" name="群組 3"/>
          <p:cNvGrpSpPr/>
          <p:nvPr/>
        </p:nvGrpSpPr>
        <p:grpSpPr>
          <a:xfrm>
            <a:off x="385367" y="3467665"/>
            <a:ext cx="3640557" cy="663720"/>
            <a:chOff x="785786" y="3786190"/>
            <a:chExt cx="7000924" cy="1000132"/>
          </a:xfrm>
        </p:grpSpPr>
        <p:cxnSp>
          <p:nvCxnSpPr>
            <p:cNvPr id="13" name="直線接點 4"/>
            <p:cNvCxnSpPr/>
            <p:nvPr/>
          </p:nvCxnSpPr>
          <p:spPr>
            <a:xfrm>
              <a:off x="785786" y="3786190"/>
              <a:ext cx="7000924" cy="928694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5"/>
            <p:cNvCxnSpPr/>
            <p:nvPr/>
          </p:nvCxnSpPr>
          <p:spPr>
            <a:xfrm flipV="1">
              <a:off x="1071538" y="3786190"/>
              <a:ext cx="6715172" cy="1000132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向下箭號 6"/>
          <p:cNvSpPr/>
          <p:nvPr/>
        </p:nvSpPr>
        <p:spPr>
          <a:xfrm>
            <a:off x="1968778" y="4156545"/>
            <a:ext cx="571504" cy="4167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7"/>
          <p:cNvSpPr txBox="1"/>
          <p:nvPr/>
        </p:nvSpPr>
        <p:spPr>
          <a:xfrm>
            <a:off x="2649808" y="415440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NOW</a:t>
            </a:r>
            <a:endParaRPr lang="zh-TW" alt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66945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#benefits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3419796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36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#functionality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78296452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" y="670766"/>
            <a:ext cx="9143999" cy="568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5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Helvetica Neue Thin"/>
                <a:cs typeface="Helvetica Neue Thin"/>
              </a:rPr>
              <a:t>#</a:t>
            </a:r>
            <a:r>
              <a:rPr lang="en-US" sz="2800" dirty="0" err="1" smtClean="0">
                <a:solidFill>
                  <a:schemeClr val="bg1"/>
                </a:solidFill>
                <a:latin typeface="Helvetica Neue Thin"/>
                <a:cs typeface="Helvetica Neue Thin"/>
              </a:rPr>
              <a:t>marketpotential</a:t>
            </a:r>
            <a:endParaRPr lang="en-US" sz="2800" dirty="0">
              <a:solidFill>
                <a:schemeClr val="bg1"/>
              </a:solidFill>
              <a:latin typeface="Helvetica Neue Thin"/>
              <a:cs typeface="Helvetica Neue Thin"/>
            </a:endParaRPr>
          </a:p>
        </p:txBody>
      </p:sp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GoImmersive ppt-Apple Daily (TW).0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e Chase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004974"/>
            <a:ext cx="9144000" cy="513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7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4498</TotalTime>
  <Words>270</Words>
  <Application>Microsoft Macintosh PowerPoint</Application>
  <PresentationFormat>On-screen Show (4:3)</PresentationFormat>
  <Paragraphs>78</Paragraphs>
  <Slides>25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佈景主題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Wing Lee Sze</dc:creator>
  <cp:lastModifiedBy>Ho Yeung Howard Tian</cp:lastModifiedBy>
  <cp:revision>21</cp:revision>
  <dcterms:created xsi:type="dcterms:W3CDTF">2014-10-22T07:07:51Z</dcterms:created>
  <dcterms:modified xsi:type="dcterms:W3CDTF">2015-02-06T08:59:39Z</dcterms:modified>
</cp:coreProperties>
</file>