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6" r:id="rId8"/>
    <p:sldId id="261" r:id="rId9"/>
    <p:sldId id="262" r:id="rId10"/>
    <p:sldId id="263" r:id="rId11"/>
    <p:sldId id="264" r:id="rId12"/>
    <p:sldId id="265" r:id="rId13"/>
    <p:sldId id="267" r:id="rId14"/>
    <p:sldId id="258" r:id="rId15"/>
    <p:sldId id="278" r:id="rId16"/>
    <p:sldId id="272" r:id="rId17"/>
    <p:sldId id="268" r:id="rId18"/>
    <p:sldId id="275" r:id="rId19"/>
    <p:sldId id="271" r:id="rId20"/>
    <p:sldId id="273" r:id="rId21"/>
    <p:sldId id="274" r:id="rId22"/>
    <p:sldId id="276" r:id="rId23"/>
    <p:sldId id="269" r:id="rId24"/>
    <p:sldId id="270" r:id="rId25"/>
    <p:sldId id="277" r:id="rId26"/>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9F4"/>
    <a:srgbClr val="3762AF"/>
    <a:srgbClr val="4472C4"/>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1A7C45-145D-4F8F-8685-7A34CDC40F6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019CA96-1816-4E68-B2C1-AD40746170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57C2C4B7-A9F8-4306-A7F4-E8D76EBDB858}"/>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5" name="頁尾版面配置區 4">
            <a:extLst>
              <a:ext uri="{FF2B5EF4-FFF2-40B4-BE49-F238E27FC236}">
                <a16:creationId xmlns:a16="http://schemas.microsoft.com/office/drawing/2014/main" id="{87B378EF-2447-4E87-A3D7-88C581D6B6AE}"/>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73537DBF-B1A3-44DD-A3BA-F90F5AB3FDD9}"/>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78650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4FD08-A2FB-4C41-8BA1-D6362D452507}"/>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6F6F4DC6-87D9-4B4E-A226-9E611C5C86B4}"/>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508F1C2A-1428-484C-BC6E-86B1FCDA76AA}"/>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5" name="頁尾版面配置區 4">
            <a:extLst>
              <a:ext uri="{FF2B5EF4-FFF2-40B4-BE49-F238E27FC236}">
                <a16:creationId xmlns:a16="http://schemas.microsoft.com/office/drawing/2014/main" id="{1FE2E20A-F4A5-4FAD-89DA-D35D2C429EE0}"/>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0ADC23E3-7D8B-423E-92F1-ABDB6475929D}"/>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73790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943D6A0-F324-47ED-B280-1C9A16C17E0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9DC28FA5-A99E-497E-9246-D3F0C001A58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D0CC4B93-BB21-4390-9037-76B5E9406514}"/>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5" name="頁尾版面配置區 4">
            <a:extLst>
              <a:ext uri="{FF2B5EF4-FFF2-40B4-BE49-F238E27FC236}">
                <a16:creationId xmlns:a16="http://schemas.microsoft.com/office/drawing/2014/main" id="{D25DAC34-2350-4FB2-B87B-275761E94B96}"/>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62ED0569-852B-4F19-8280-53F43E0DFAF6}"/>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352154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AC5177-C67B-4BEB-81F0-5B6973AB0EE6}"/>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9B7E198F-E06E-43D7-B1AF-F0E9ED4A0886}"/>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884FC2D-D5FB-4D12-8550-8EF4421FD8CD}"/>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5" name="頁尾版面配置區 4">
            <a:extLst>
              <a:ext uri="{FF2B5EF4-FFF2-40B4-BE49-F238E27FC236}">
                <a16:creationId xmlns:a16="http://schemas.microsoft.com/office/drawing/2014/main" id="{730D7CB6-54D1-479C-88AC-C7A68F7E567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443161B-62FA-40C3-82FA-25FF949A42EB}"/>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382357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8AC5A4-F118-422F-98BD-81DF501E287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206B015-68F1-460C-936D-B737CBC7E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26536088-A194-4CD6-8EDE-209702F72732}"/>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5" name="頁尾版面配置區 4">
            <a:extLst>
              <a:ext uri="{FF2B5EF4-FFF2-40B4-BE49-F238E27FC236}">
                <a16:creationId xmlns:a16="http://schemas.microsoft.com/office/drawing/2014/main" id="{37754A04-EAE1-4CBF-9595-3D890182D1E1}"/>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F404793-F57D-4146-B948-4A39586EADB6}"/>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274846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907B90-4D94-4317-88FA-D25A13C47818}"/>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20E3BB50-9FF2-4C1B-8B4B-5782ED28B7FF}"/>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33E61DC4-D95F-406F-93A9-B4F8C415110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2F24FB74-573C-4F7A-BAF4-AF3B3CB0D194}"/>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6" name="頁尾版面配置區 5">
            <a:extLst>
              <a:ext uri="{FF2B5EF4-FFF2-40B4-BE49-F238E27FC236}">
                <a16:creationId xmlns:a16="http://schemas.microsoft.com/office/drawing/2014/main" id="{F31664C0-04DE-4AC5-AC43-42FB9E3CAF0C}"/>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FC15F838-2367-428E-9AD6-E0371ABFA115}"/>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205012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C13010-6E28-4BDA-983E-772D07BBBC6A}"/>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A9736149-1980-4CAD-9388-1AC5353BC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B10EB492-AF5B-4B4C-8592-E2131E1AB9A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EE90F184-4A71-465E-8079-691F22181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0961352-6BD1-4631-BD71-778E00DC31BE}"/>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32E18579-EF4E-48AD-BFB7-F0345F71EF6F}"/>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8" name="頁尾版面配置區 7">
            <a:extLst>
              <a:ext uri="{FF2B5EF4-FFF2-40B4-BE49-F238E27FC236}">
                <a16:creationId xmlns:a16="http://schemas.microsoft.com/office/drawing/2014/main" id="{829BC5CA-4B21-4E72-87B8-49F22AEE3351}"/>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3D8A651B-7952-4099-BC3D-E14999AD109D}"/>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75262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AB9826-0F63-49C8-8034-5008A20A8A17}"/>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9CDB6082-783D-408F-B9DF-8B04562843F4}"/>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4" name="頁尾版面配置區 3">
            <a:extLst>
              <a:ext uri="{FF2B5EF4-FFF2-40B4-BE49-F238E27FC236}">
                <a16:creationId xmlns:a16="http://schemas.microsoft.com/office/drawing/2014/main" id="{4FAFD060-D267-41F6-BA42-FB25C39E135E}"/>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32A1557F-FDD8-4CEE-AABF-BEB1A1B71945}"/>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76701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8D0C99F-4552-4408-B6AB-96C0CBECB0FC}"/>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3" name="頁尾版面配置區 2">
            <a:extLst>
              <a:ext uri="{FF2B5EF4-FFF2-40B4-BE49-F238E27FC236}">
                <a16:creationId xmlns:a16="http://schemas.microsoft.com/office/drawing/2014/main" id="{AFEEA730-B3D4-47BC-9AC0-EA7D43460773}"/>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42F1E9BD-6581-4D1C-A90C-8E24BC5A946C}"/>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209854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8329AF-BF48-4797-89CC-C0CD01B17F3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6F41BA43-946A-484E-9186-E4D5DC89AD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514DB2E3-8F3D-4466-B6C1-67AE376D4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8478E6C-83F9-4512-851D-508AC91E7CB8}"/>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6" name="頁尾版面配置區 5">
            <a:extLst>
              <a:ext uri="{FF2B5EF4-FFF2-40B4-BE49-F238E27FC236}">
                <a16:creationId xmlns:a16="http://schemas.microsoft.com/office/drawing/2014/main" id="{7639F1AC-CE60-441C-8C69-9D3177770C1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4C894CA9-D28C-454F-A5A4-43FF06F515B0}"/>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16374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DA9A0F-D31E-4E4F-81F8-EEA3B2B7819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0F223903-E536-4C64-B664-5CA806339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EAEF5D49-600A-4415-9794-223537044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B769CAA-BA17-4597-88C4-8CBEE2705EF3}"/>
              </a:ext>
            </a:extLst>
          </p:cNvPr>
          <p:cNvSpPr>
            <a:spLocks noGrp="1"/>
          </p:cNvSpPr>
          <p:nvPr>
            <p:ph type="dt" sz="half" idx="10"/>
          </p:nvPr>
        </p:nvSpPr>
        <p:spPr/>
        <p:txBody>
          <a:bodyPr/>
          <a:lstStyle/>
          <a:p>
            <a:fld id="{0AF1FDF8-F3A6-4998-ACF7-442692895D83}" type="datetimeFigureOut">
              <a:rPr lang="zh-HK" altLang="en-US" smtClean="0"/>
              <a:t>16/12/2019</a:t>
            </a:fld>
            <a:endParaRPr lang="zh-HK" altLang="en-US"/>
          </a:p>
        </p:txBody>
      </p:sp>
      <p:sp>
        <p:nvSpPr>
          <p:cNvPr id="6" name="頁尾版面配置區 5">
            <a:extLst>
              <a:ext uri="{FF2B5EF4-FFF2-40B4-BE49-F238E27FC236}">
                <a16:creationId xmlns:a16="http://schemas.microsoft.com/office/drawing/2014/main" id="{FC30A56A-95ED-4C1F-A0D5-FF06CBE5F0E7}"/>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A908D95A-4A8C-4DE1-98B1-CE31508A9CE1}"/>
              </a:ext>
            </a:extLst>
          </p:cNvPr>
          <p:cNvSpPr>
            <a:spLocks noGrp="1"/>
          </p:cNvSpPr>
          <p:nvPr>
            <p:ph type="sldNum" sz="quarter" idx="12"/>
          </p:nvPr>
        </p:nvSpPr>
        <p:spPr/>
        <p:txBody>
          <a:body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28711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E8DF659-E183-48A9-BD8F-92ACEB8EE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91DBD4E-7642-4DF4-890E-03D150750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1F056E34-32E8-41F6-AF36-590676475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1FDF8-F3A6-4998-ACF7-442692895D83}" type="datetimeFigureOut">
              <a:rPr lang="zh-HK" altLang="en-US" smtClean="0"/>
              <a:t>16/12/2019</a:t>
            </a:fld>
            <a:endParaRPr lang="zh-HK" altLang="en-US"/>
          </a:p>
        </p:txBody>
      </p:sp>
      <p:sp>
        <p:nvSpPr>
          <p:cNvPr id="5" name="頁尾版面配置區 4">
            <a:extLst>
              <a:ext uri="{FF2B5EF4-FFF2-40B4-BE49-F238E27FC236}">
                <a16:creationId xmlns:a16="http://schemas.microsoft.com/office/drawing/2014/main" id="{6826B185-65A2-4E66-9309-F1A206987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E15EDBC4-8AF3-4F35-913C-71A5C9B4C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59EBB-BA86-4005-97D0-4A37A6EBF99B}" type="slidenum">
              <a:rPr lang="zh-HK" altLang="en-US" smtClean="0"/>
              <a:t>‹#›</a:t>
            </a:fld>
            <a:endParaRPr lang="zh-HK" altLang="en-US"/>
          </a:p>
        </p:txBody>
      </p:sp>
    </p:spTree>
    <p:extLst>
      <p:ext uri="{BB962C8B-B14F-4D97-AF65-F5344CB8AC3E}">
        <p14:creationId xmlns:p14="http://schemas.microsoft.com/office/powerpoint/2010/main" val="254699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pport.google.com/webmasters/answer/35624?hl=e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tf.gov.hk/l-eng/TVP.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BEE0069-C07C-44E0-92EB-3AED4F23413D}"/>
              </a:ext>
            </a:extLst>
          </p:cNvPr>
          <p:cNvSpPr/>
          <p:nvPr/>
        </p:nvSpPr>
        <p:spPr>
          <a:xfrm>
            <a:off x="0" y="4471332"/>
            <a:ext cx="12191979" cy="2386668"/>
          </a:xfrm>
          <a:prstGeom prst="rect">
            <a:avLst/>
          </a:prstGeom>
          <a:solidFill>
            <a:srgbClr val="3762AF">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9C10CD34-8FF2-4DF9-9594-0696090C17DB}"/>
              </a:ext>
            </a:extLst>
          </p:cNvPr>
          <p:cNvSpPr>
            <a:spLocks noGrp="1"/>
          </p:cNvSpPr>
          <p:nvPr>
            <p:ph type="ctrTitle"/>
          </p:nvPr>
        </p:nvSpPr>
        <p:spPr>
          <a:xfrm>
            <a:off x="650449" y="4559523"/>
            <a:ext cx="10901471" cy="1236440"/>
          </a:xfrm>
          <a:noFill/>
        </p:spPr>
        <p:txBody>
          <a:bodyPr>
            <a:normAutofit/>
          </a:bodyPr>
          <a:lstStyle/>
          <a:p>
            <a:r>
              <a:rPr lang="en-US" altLang="zh-HK" sz="6200" dirty="0">
                <a:latin typeface="Calibri" panose="020F0502020204030204" pitchFamily="34" charset="0"/>
                <a:cs typeface="Calibri" panose="020F0502020204030204" pitchFamily="34" charset="0"/>
              </a:rPr>
              <a:t>JAL Satellite Travel</a:t>
            </a:r>
            <a:endParaRPr lang="zh-HK" altLang="en-US" sz="6200" dirty="0">
              <a:latin typeface="Calibri" panose="020F0502020204030204" pitchFamily="34" charset="0"/>
              <a:cs typeface="Calibri" panose="020F0502020204030204" pitchFamily="34" charset="0"/>
            </a:endParaRPr>
          </a:p>
        </p:txBody>
      </p:sp>
      <p:sp>
        <p:nvSpPr>
          <p:cNvPr id="3" name="副標題 2">
            <a:extLst>
              <a:ext uri="{FF2B5EF4-FFF2-40B4-BE49-F238E27FC236}">
                <a16:creationId xmlns:a16="http://schemas.microsoft.com/office/drawing/2014/main" id="{0815B834-3063-4035-9424-25B5495B3FFB}"/>
              </a:ext>
            </a:extLst>
          </p:cNvPr>
          <p:cNvSpPr>
            <a:spLocks noGrp="1"/>
          </p:cNvSpPr>
          <p:nvPr>
            <p:ph type="subTitle" idx="1"/>
          </p:nvPr>
        </p:nvSpPr>
        <p:spPr>
          <a:xfrm>
            <a:off x="650449" y="5795963"/>
            <a:ext cx="10901471" cy="560388"/>
          </a:xfrm>
          <a:noFill/>
        </p:spPr>
        <p:txBody>
          <a:bodyPr>
            <a:noAutofit/>
          </a:bodyPr>
          <a:lstStyle/>
          <a:p>
            <a:r>
              <a:rPr lang="en-US" altLang="zh-HK" sz="3200" dirty="0"/>
              <a:t>TVP Program for Website Revamp</a:t>
            </a:r>
            <a:endParaRPr lang="zh-HK" altLang="en-US" sz="3200" dirty="0"/>
          </a:p>
        </p:txBody>
      </p:sp>
      <p:pic>
        <p:nvPicPr>
          <p:cNvPr id="4" name="圖片 3">
            <a:extLst>
              <a:ext uri="{FF2B5EF4-FFF2-40B4-BE49-F238E27FC236}">
                <a16:creationId xmlns:a16="http://schemas.microsoft.com/office/drawing/2014/main" id="{06D47DAB-26F1-4E24-BFBC-C3A34E52A8D7}"/>
              </a:ext>
            </a:extLst>
          </p:cNvPr>
          <p:cNvPicPr>
            <a:picLocks noChangeAspect="1"/>
          </p:cNvPicPr>
          <p:nvPr/>
        </p:nvPicPr>
        <p:blipFill rotWithShape="1">
          <a:blip r:embed="rId2"/>
          <a:srcRect t="16" b="26294"/>
          <a:stretch/>
        </p:blipFill>
        <p:spPr>
          <a:xfrm>
            <a:off x="21" y="0"/>
            <a:ext cx="12191979" cy="4559523"/>
          </a:xfrm>
          <a:prstGeom prst="rect">
            <a:avLst/>
          </a:prstGeom>
        </p:spPr>
      </p:pic>
    </p:spTree>
    <p:extLst>
      <p:ext uri="{BB962C8B-B14F-4D97-AF65-F5344CB8AC3E}">
        <p14:creationId xmlns:p14="http://schemas.microsoft.com/office/powerpoint/2010/main" val="345316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C806FE-F551-48E4-A44A-55400B1632CE}"/>
              </a:ext>
            </a:extLst>
          </p:cNvPr>
          <p:cNvSpPr>
            <a:spLocks noGrp="1"/>
          </p:cNvSpPr>
          <p:nvPr>
            <p:ph type="title"/>
          </p:nvPr>
        </p:nvSpPr>
        <p:spPr/>
        <p:txBody>
          <a:bodyPr/>
          <a:lstStyle/>
          <a:p>
            <a:r>
              <a:rPr lang="en-US" altLang="zh-HK" dirty="0">
                <a:latin typeface="+mn-lt"/>
              </a:rPr>
              <a:t>Assessment Criteria</a:t>
            </a:r>
            <a:endParaRPr lang="zh-HK" altLang="en-US" dirty="0">
              <a:latin typeface="+mn-lt"/>
            </a:endParaRPr>
          </a:p>
        </p:txBody>
      </p:sp>
      <p:sp>
        <p:nvSpPr>
          <p:cNvPr id="3" name="內容版面配置區 2">
            <a:extLst>
              <a:ext uri="{FF2B5EF4-FFF2-40B4-BE49-F238E27FC236}">
                <a16:creationId xmlns:a16="http://schemas.microsoft.com/office/drawing/2014/main" id="{71F76311-D428-4224-BABD-3C645057BA3A}"/>
              </a:ext>
            </a:extLst>
          </p:cNvPr>
          <p:cNvSpPr>
            <a:spLocks noGrp="1"/>
          </p:cNvSpPr>
          <p:nvPr>
            <p:ph idx="1"/>
          </p:nvPr>
        </p:nvSpPr>
        <p:spPr/>
        <p:txBody>
          <a:bodyPr/>
          <a:lstStyle/>
          <a:p>
            <a:r>
              <a:rPr lang="en-US" altLang="zh-HK" dirty="0"/>
              <a:t>Relevance of the proposed project to the applicant’s business</a:t>
            </a:r>
          </a:p>
          <a:p>
            <a:r>
              <a:rPr lang="en-US" altLang="zh-HK" dirty="0"/>
              <a:t>Reasonableness of the budget</a:t>
            </a:r>
          </a:p>
          <a:p>
            <a:r>
              <a:rPr lang="en-US" altLang="zh-HK" dirty="0"/>
              <a:t>Reasonableness of the implementation details</a:t>
            </a:r>
          </a:p>
          <a:p>
            <a:r>
              <a:rPr lang="en-US" altLang="zh-HK" dirty="0"/>
              <a:t>List of Typical Technological Services and/or Solutions covered by TVP</a:t>
            </a:r>
          </a:p>
          <a:p>
            <a:pPr lvl="1"/>
            <a:r>
              <a:rPr lang="en-US" altLang="zh-HK" dirty="0"/>
              <a:t>Productivity / Business Process: </a:t>
            </a:r>
          </a:p>
          <a:p>
            <a:pPr marL="457200" lvl="1" indent="0">
              <a:buNone/>
            </a:pPr>
            <a:r>
              <a:rPr lang="en-US" altLang="zh-HK" dirty="0"/>
              <a:t>Appointment scheduling and queue management system, Augmented reality (AR) technologies system, Big data and cloud-based analytics solution, Clinic management system, Cyber security solution, CRM system, POS system</a:t>
            </a:r>
          </a:p>
          <a:p>
            <a:pPr lvl="1"/>
            <a:r>
              <a:rPr lang="en-US" altLang="zh-HK" dirty="0"/>
              <a:t>Testing and Certification</a:t>
            </a:r>
          </a:p>
          <a:p>
            <a:pPr lvl="1"/>
            <a:r>
              <a:rPr lang="en-US" altLang="zh-HK" dirty="0"/>
              <a:t>Environmental Protection</a:t>
            </a:r>
          </a:p>
          <a:p>
            <a:pPr lvl="1"/>
            <a:endParaRPr lang="en-US" altLang="zh-HK" dirty="0"/>
          </a:p>
          <a:p>
            <a:endParaRPr lang="zh-HK" altLang="en-US" dirty="0"/>
          </a:p>
        </p:txBody>
      </p:sp>
    </p:spTree>
    <p:extLst>
      <p:ext uri="{BB962C8B-B14F-4D97-AF65-F5344CB8AC3E}">
        <p14:creationId xmlns:p14="http://schemas.microsoft.com/office/powerpoint/2010/main" val="141037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42E704-6FAA-41A7-9E95-4299955FCE09}"/>
              </a:ext>
            </a:extLst>
          </p:cNvPr>
          <p:cNvSpPr>
            <a:spLocks noGrp="1"/>
          </p:cNvSpPr>
          <p:nvPr>
            <p:ph type="title"/>
          </p:nvPr>
        </p:nvSpPr>
        <p:spPr/>
        <p:txBody>
          <a:bodyPr>
            <a:normAutofit/>
          </a:bodyPr>
          <a:lstStyle/>
          <a:p>
            <a:r>
              <a:rPr lang="en-US" altLang="zh-HK" sz="3600" dirty="0">
                <a:latin typeface="+mn-lt"/>
              </a:rPr>
              <a:t>Google Ranking, Language</a:t>
            </a:r>
            <a:endParaRPr lang="zh-HK" altLang="en-US" sz="3600" dirty="0">
              <a:latin typeface="+mn-lt"/>
            </a:endParaRPr>
          </a:p>
        </p:txBody>
      </p:sp>
      <p:graphicFrame>
        <p:nvGraphicFramePr>
          <p:cNvPr id="6" name="內容版面配置區 5">
            <a:extLst>
              <a:ext uri="{FF2B5EF4-FFF2-40B4-BE49-F238E27FC236}">
                <a16:creationId xmlns:a16="http://schemas.microsoft.com/office/drawing/2014/main" id="{C4805C65-8E74-42BD-81B0-0D8EC5CE59B2}"/>
              </a:ext>
            </a:extLst>
          </p:cNvPr>
          <p:cNvGraphicFramePr>
            <a:graphicFrameLocks noGrp="1"/>
          </p:cNvGraphicFramePr>
          <p:nvPr>
            <p:ph idx="1"/>
            <p:extLst>
              <p:ext uri="{D42A27DB-BD31-4B8C-83A1-F6EECF244321}">
                <p14:modId xmlns:p14="http://schemas.microsoft.com/office/powerpoint/2010/main" val="3736677933"/>
              </p:ext>
            </p:extLst>
          </p:nvPr>
        </p:nvGraphicFramePr>
        <p:xfrm>
          <a:off x="5461233" y="695943"/>
          <a:ext cx="6425967" cy="5902341"/>
        </p:xfrm>
        <a:graphic>
          <a:graphicData uri="http://schemas.openxmlformats.org/drawingml/2006/table">
            <a:tbl>
              <a:tblPr firstRow="1" firstCol="1" bandRow="1"/>
              <a:tblGrid>
                <a:gridCol w="2412061">
                  <a:extLst>
                    <a:ext uri="{9D8B030D-6E8A-4147-A177-3AD203B41FA5}">
                      <a16:colId xmlns:a16="http://schemas.microsoft.com/office/drawing/2014/main" val="278945060"/>
                    </a:ext>
                  </a:extLst>
                </a:gridCol>
                <a:gridCol w="4013906">
                  <a:extLst>
                    <a:ext uri="{9D8B030D-6E8A-4147-A177-3AD203B41FA5}">
                      <a16:colId xmlns:a16="http://schemas.microsoft.com/office/drawing/2014/main" val="1049622431"/>
                    </a:ext>
                  </a:extLst>
                </a:gridCol>
              </a:tblGrid>
              <a:tr h="162454">
                <a:tc>
                  <a:txBody>
                    <a:bodyPr/>
                    <a:lstStyle/>
                    <a:p>
                      <a:pPr>
                        <a:spcAft>
                          <a:spcPts val="0"/>
                        </a:spcAft>
                      </a:pPr>
                      <a:r>
                        <a:rPr lang="en-US" sz="1400" b="1" kern="100" dirty="0">
                          <a:effectLst/>
                          <a:latin typeface="Calibri" panose="020F0502020204030204" pitchFamily="34" charset="0"/>
                          <a:ea typeface="新細明體" panose="02020500000000000000" pitchFamily="18" charset="-120"/>
                          <a:cs typeface="Times New Roman" panose="02020603050405020304" pitchFamily="18" charset="0"/>
                        </a:rPr>
                        <a:t>Keywords</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dirty="0">
                          <a:effectLst/>
                          <a:latin typeface="Calibri" panose="020F0502020204030204" pitchFamily="34" charset="0"/>
                          <a:ea typeface="新細明體" panose="02020500000000000000" pitchFamily="18" charset="-120"/>
                          <a:cs typeface="Times New Roman" panose="02020603050405020304" pitchFamily="18" charset="0"/>
                        </a:rPr>
                        <a:t>Rank</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907348"/>
                  </a:ext>
                </a:extLst>
              </a:tr>
              <a:tr h="162454">
                <a:tc>
                  <a:txBody>
                    <a:bodyPr/>
                    <a:lstStyle/>
                    <a:p>
                      <a:pPr>
                        <a:spcAft>
                          <a:spcPts val="0"/>
                        </a:spcAft>
                      </a:pP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香港旅行社</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8, No. 8</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198717"/>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Hong Kong travel agency</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932702"/>
                  </a:ext>
                </a:extLst>
              </a:tr>
              <a:tr h="162454">
                <a:tc>
                  <a:txBody>
                    <a:bodyPr/>
                    <a:lstStyle/>
                    <a:p>
                      <a:pPr>
                        <a:spcAft>
                          <a:spcPts val="0"/>
                        </a:spcAft>
                      </a:pP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日本旅行 香港</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4, No. 4</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792373"/>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Hong Kong japan travel</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7, No. 10</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549340"/>
                  </a:ext>
                </a:extLst>
              </a:tr>
              <a:tr h="162454">
                <a:tc>
                  <a:txBody>
                    <a:bodyPr/>
                    <a:lstStyle/>
                    <a:p>
                      <a:pPr>
                        <a:spcAft>
                          <a:spcPts val="0"/>
                        </a:spcAft>
                      </a:pPr>
                      <a:r>
                        <a:rPr lang="zh-TW" sz="1400" kern="100" dirty="0">
                          <a:effectLst/>
                          <a:latin typeface="Calibri" panose="020F0502020204030204" pitchFamily="34" charset="0"/>
                          <a:ea typeface="新細明體" panose="02020500000000000000" pitchFamily="18" charset="-120"/>
                          <a:cs typeface="Times New Roman" panose="02020603050405020304" pitchFamily="18" charset="0"/>
                        </a:rPr>
                        <a:t>香港旅行社 日本</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2, No. 8</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515510"/>
                  </a:ext>
                </a:extLst>
              </a:tr>
              <a:tr h="324908">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Hong Kong travel agency Japan</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2, No. 5</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826268"/>
                  </a:ext>
                </a:extLst>
              </a:tr>
              <a:tr h="162454">
                <a:tc>
                  <a:txBody>
                    <a:bodyPr/>
                    <a:lstStyle/>
                    <a:p>
                      <a:pPr>
                        <a:spcAft>
                          <a:spcPts val="0"/>
                        </a:spcAft>
                      </a:pPr>
                      <a:r>
                        <a:rPr lang="zh-TW" sz="14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日本 旅遊套票</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4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Page 1, No. 6</a:t>
                      </a:r>
                      <a:endParaRPr lang="zh-TW" sz="14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3736852"/>
                  </a:ext>
                </a:extLst>
              </a:tr>
              <a:tr h="162454">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Japan travel package</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6, No. 8</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238531"/>
                  </a:ext>
                </a:extLst>
              </a:tr>
              <a:tr h="162454">
                <a:tc>
                  <a:txBody>
                    <a:bodyPr/>
                    <a:lstStyle/>
                    <a:p>
                      <a:pPr>
                        <a:spcAft>
                          <a:spcPts val="0"/>
                        </a:spcAft>
                      </a:pP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日本 機票</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6, No. 10</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722"/>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Japan flight ticket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485803"/>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Japan flights</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231687"/>
                  </a:ext>
                </a:extLst>
              </a:tr>
              <a:tr h="162454">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JR </a:t>
                      </a:r>
                      <a:r>
                        <a:rPr lang="zh-TW" sz="1400" kern="100" dirty="0">
                          <a:effectLst/>
                          <a:latin typeface="Calibri" panose="020F0502020204030204" pitchFamily="34" charset="0"/>
                          <a:ea typeface="新細明體" panose="02020500000000000000" pitchFamily="18" charset="-120"/>
                          <a:cs typeface="Times New Roman" panose="02020603050405020304" pitchFamily="18" charset="0"/>
                        </a:rPr>
                        <a:t>火車證</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Page 1, No. 4</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78953716"/>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JR </a:t>
                      </a: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鐵路周遊券</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Page 5, No. 7</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378354"/>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JR pass Hong Kong</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2, No. 3</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424063"/>
                  </a:ext>
                </a:extLst>
              </a:tr>
              <a:tr h="162454">
                <a:tc>
                  <a:txBody>
                    <a:bodyPr/>
                    <a:lstStyle/>
                    <a:p>
                      <a:pPr>
                        <a:spcAft>
                          <a:spcPts val="0"/>
                        </a:spcAft>
                      </a:pP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東京迪士尼門票</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6, No. 6</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809087"/>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Tokyo Disneyland ticket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892810"/>
                  </a:ext>
                </a:extLst>
              </a:tr>
              <a:tr h="243433">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Tokyo ONE PIECE Tower </a:t>
                      </a:r>
                      <a:r>
                        <a:rPr lang="zh-TW" sz="1400" kern="100" dirty="0">
                          <a:effectLst/>
                          <a:latin typeface="Calibri" panose="020F0502020204030204" pitchFamily="34" charset="0"/>
                          <a:ea typeface="新細明體" panose="02020500000000000000" pitchFamily="18" charset="-120"/>
                          <a:cs typeface="Times New Roman" panose="02020603050405020304" pitchFamily="18" charset="0"/>
                        </a:rPr>
                        <a:t>入場券</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Page 2, No. 5 (pdf file)</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01739"/>
                  </a:ext>
                </a:extLst>
              </a:tr>
              <a:tr h="324908">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Royal Caribbean International </a:t>
                      </a: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皇家加勒比國際遊輪</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209578"/>
                  </a:ext>
                </a:extLst>
              </a:tr>
              <a:tr h="162454">
                <a:tc>
                  <a:txBody>
                    <a:bodyPr/>
                    <a:lstStyle/>
                    <a:p>
                      <a:pPr>
                        <a:spcAft>
                          <a:spcPts val="0"/>
                        </a:spcAft>
                      </a:pP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日本旅遊保險</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Page 5, No. 2</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866295"/>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Japan travel insurance</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Page 10, No. 9</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990688"/>
                  </a:ext>
                </a:extLst>
              </a:tr>
              <a:tr h="162454">
                <a:tc>
                  <a:txBody>
                    <a:bodyPr/>
                    <a:lstStyle/>
                    <a:p>
                      <a:pPr>
                        <a:spcAft>
                          <a:spcPts val="0"/>
                        </a:spcAft>
                      </a:pP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代辦日本簽證</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Page 1, No. 1</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02796234"/>
                  </a:ext>
                </a:extLst>
              </a:tr>
              <a:tr h="324908">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Implementation of Japan Temporary Visa</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144397"/>
                  </a:ext>
                </a:extLst>
              </a:tr>
              <a:tr h="162454">
                <a:tc>
                  <a:txBody>
                    <a:bodyPr/>
                    <a:lstStyle/>
                    <a:p>
                      <a:pPr>
                        <a:spcAft>
                          <a:spcPts val="0"/>
                        </a:spcAft>
                      </a:pPr>
                      <a:r>
                        <a:rPr lang="en-US" sz="1400" kern="100">
                          <a:effectLst/>
                          <a:latin typeface="Calibri" panose="020F0502020204030204" pitchFamily="34" charset="0"/>
                          <a:ea typeface="新細明體" panose="02020500000000000000" pitchFamily="18" charset="-120"/>
                          <a:cs typeface="Times New Roman" panose="02020603050405020304" pitchFamily="18" charset="0"/>
                        </a:rPr>
                        <a:t>Japan visa application</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336826"/>
                  </a:ext>
                </a:extLst>
              </a:tr>
              <a:tr h="162454">
                <a:tc>
                  <a:txBody>
                    <a:bodyPr/>
                    <a:lstStyle/>
                    <a:p>
                      <a:pPr>
                        <a:spcAft>
                          <a:spcPts val="0"/>
                        </a:spcAft>
                      </a:pPr>
                      <a:r>
                        <a:rPr lang="zh-TW" sz="1400" kern="100">
                          <a:effectLst/>
                          <a:latin typeface="Calibri" panose="020F0502020204030204" pitchFamily="34" charset="0"/>
                          <a:ea typeface="新細明體" panose="02020500000000000000" pitchFamily="18" charset="-120"/>
                          <a:cs typeface="Times New Roman" panose="02020603050405020304" pitchFamily="18" charset="0"/>
                        </a:rPr>
                        <a:t>東京機場巴士</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Not On List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704778"/>
                  </a:ext>
                </a:extLst>
              </a:tr>
            </a:tbl>
          </a:graphicData>
        </a:graphic>
      </p:graphicFrame>
      <p:sp>
        <p:nvSpPr>
          <p:cNvPr id="4" name="文字版面配置區 3">
            <a:extLst>
              <a:ext uri="{FF2B5EF4-FFF2-40B4-BE49-F238E27FC236}">
                <a16:creationId xmlns:a16="http://schemas.microsoft.com/office/drawing/2014/main" id="{73EE1CEC-19A2-4E41-9D77-95DF10577460}"/>
              </a:ext>
            </a:extLst>
          </p:cNvPr>
          <p:cNvSpPr>
            <a:spLocks noGrp="1"/>
          </p:cNvSpPr>
          <p:nvPr>
            <p:ph type="body" sz="half" idx="2"/>
          </p:nvPr>
        </p:nvSpPr>
        <p:spPr>
          <a:xfrm>
            <a:off x="839788" y="2057400"/>
            <a:ext cx="4336219" cy="3811588"/>
          </a:xfrm>
        </p:spPr>
        <p:txBody>
          <a:bodyPr>
            <a:normAutofit/>
          </a:bodyPr>
          <a:lstStyle/>
          <a:p>
            <a:pPr marL="285750" indent="-285750">
              <a:buFont typeface="Arial" panose="020B0604020202020204" pitchFamily="34" charset="0"/>
              <a:buChar char="•"/>
            </a:pPr>
            <a:r>
              <a:rPr lang="en-US" altLang="zh-HK" sz="2400" dirty="0"/>
              <a:t>Only Traditional Chinese</a:t>
            </a:r>
          </a:p>
          <a:p>
            <a:pPr marL="285750" indent="-285750">
              <a:buFont typeface="Arial" panose="020B0604020202020204" pitchFamily="34" charset="0"/>
              <a:buChar char="•"/>
            </a:pPr>
            <a:r>
              <a:rPr lang="en-US" altLang="zh-HK" sz="2400" dirty="0"/>
              <a:t>Not enough content for SEO (search engine optimization)</a:t>
            </a:r>
          </a:p>
          <a:p>
            <a:pPr marL="285750" indent="-285750">
              <a:buFont typeface="Arial" panose="020B0604020202020204" pitchFamily="34" charset="0"/>
              <a:buChar char="•"/>
            </a:pPr>
            <a:r>
              <a:rPr lang="en-US" altLang="zh-HK" sz="2400" dirty="0"/>
              <a:t>Google Analytics</a:t>
            </a:r>
          </a:p>
          <a:p>
            <a:pPr marL="285750" indent="-285750">
              <a:buFont typeface="Arial" panose="020B0604020202020204" pitchFamily="34" charset="0"/>
              <a:buChar char="•"/>
            </a:pPr>
            <a:endParaRPr lang="en-US" altLang="zh-HK" sz="2400" dirty="0"/>
          </a:p>
          <a:p>
            <a:pPr marL="285750" indent="-285750">
              <a:buFont typeface="Arial" panose="020B0604020202020204" pitchFamily="34" charset="0"/>
              <a:buChar char="•"/>
            </a:pPr>
            <a:r>
              <a:rPr lang="en-US" altLang="zh-HK" sz="2400" dirty="0"/>
              <a:t>Solution: </a:t>
            </a:r>
            <a:r>
              <a:rPr lang="en-US" altLang="zh-HK" sz="2400" b="1" dirty="0"/>
              <a:t>Big data and cloud-based analytics solution</a:t>
            </a:r>
          </a:p>
        </p:txBody>
      </p:sp>
    </p:spTree>
    <p:extLst>
      <p:ext uri="{BB962C8B-B14F-4D97-AF65-F5344CB8AC3E}">
        <p14:creationId xmlns:p14="http://schemas.microsoft.com/office/powerpoint/2010/main" val="18855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Content</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1672584"/>
          </a:xfrm>
        </p:spPr>
        <p:txBody>
          <a:bodyPr>
            <a:normAutofit/>
          </a:bodyPr>
          <a:lstStyle/>
          <a:p>
            <a:r>
              <a:rPr lang="en-US" altLang="zh-HK" dirty="0"/>
              <a:t>Titles and snippets in Search Results</a:t>
            </a:r>
          </a:p>
          <a:p>
            <a:r>
              <a:rPr lang="en-US" altLang="zh-HK" dirty="0"/>
              <a:t>Create good titles and snippets in Search Results</a:t>
            </a:r>
            <a:endParaRPr lang="en-US" altLang="zh-HK" dirty="0">
              <a:hlinkClick r:id="rId2"/>
            </a:endParaRPr>
          </a:p>
          <a:p>
            <a:pPr marL="457200" lvl="1" indent="0">
              <a:buNone/>
            </a:pPr>
            <a:r>
              <a:rPr lang="zh-HK" altLang="en-US" dirty="0">
                <a:hlinkClick r:id="rId2"/>
              </a:rPr>
              <a:t>https://support.google.com/webmasters/answer/35624?hl=en</a:t>
            </a:r>
            <a:endParaRPr lang="en-US" altLang="zh-HK" dirty="0"/>
          </a:p>
          <a:p>
            <a:endParaRPr lang="en-US" altLang="zh-HK" dirty="0"/>
          </a:p>
        </p:txBody>
      </p:sp>
      <p:pic>
        <p:nvPicPr>
          <p:cNvPr id="2" name="圖片 1">
            <a:extLst>
              <a:ext uri="{FF2B5EF4-FFF2-40B4-BE49-F238E27FC236}">
                <a16:creationId xmlns:a16="http://schemas.microsoft.com/office/drawing/2014/main" id="{B6B04E65-6D73-4F51-A271-024BC8DEDB90}"/>
              </a:ext>
            </a:extLst>
          </p:cNvPr>
          <p:cNvPicPr>
            <a:picLocks noChangeAspect="1"/>
          </p:cNvPicPr>
          <p:nvPr/>
        </p:nvPicPr>
        <p:blipFill>
          <a:blip r:embed="rId3"/>
          <a:stretch>
            <a:fillRect/>
          </a:stretch>
        </p:blipFill>
        <p:spPr>
          <a:xfrm>
            <a:off x="838200" y="3434054"/>
            <a:ext cx="6106377" cy="1257475"/>
          </a:xfrm>
          <a:prstGeom prst="rect">
            <a:avLst/>
          </a:prstGeom>
        </p:spPr>
      </p:pic>
      <p:pic>
        <p:nvPicPr>
          <p:cNvPr id="3" name="圖片 2">
            <a:extLst>
              <a:ext uri="{FF2B5EF4-FFF2-40B4-BE49-F238E27FC236}">
                <a16:creationId xmlns:a16="http://schemas.microsoft.com/office/drawing/2014/main" id="{E3E8C6FD-982D-436F-B05B-B39C74BFE92C}"/>
              </a:ext>
            </a:extLst>
          </p:cNvPr>
          <p:cNvPicPr>
            <a:picLocks noChangeAspect="1"/>
          </p:cNvPicPr>
          <p:nvPr/>
        </p:nvPicPr>
        <p:blipFill>
          <a:blip r:embed="rId4"/>
          <a:stretch>
            <a:fillRect/>
          </a:stretch>
        </p:blipFill>
        <p:spPr>
          <a:xfrm>
            <a:off x="1009674" y="4691529"/>
            <a:ext cx="5934903" cy="1095528"/>
          </a:xfrm>
          <a:prstGeom prst="rect">
            <a:avLst/>
          </a:prstGeom>
        </p:spPr>
      </p:pic>
    </p:spTree>
    <p:extLst>
      <p:ext uri="{BB962C8B-B14F-4D97-AF65-F5344CB8AC3E}">
        <p14:creationId xmlns:p14="http://schemas.microsoft.com/office/powerpoint/2010/main" val="394609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Content</a:t>
            </a:r>
            <a:endParaRPr lang="zh-HK" altLang="en-US" dirty="0">
              <a:latin typeface="+mn-lt"/>
            </a:endParaRP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523292"/>
          </a:xfrm>
        </p:spPr>
        <p:txBody>
          <a:bodyPr/>
          <a:lstStyle/>
          <a:p>
            <a:r>
              <a:rPr lang="en-US" altLang="zh-HK" dirty="0"/>
              <a:t>Language</a:t>
            </a:r>
          </a:p>
          <a:p>
            <a:endParaRPr lang="zh-HK" altLang="en-US" dirty="0"/>
          </a:p>
        </p:txBody>
      </p:sp>
      <p:pic>
        <p:nvPicPr>
          <p:cNvPr id="9" name="圖片 8">
            <a:extLst>
              <a:ext uri="{FF2B5EF4-FFF2-40B4-BE49-F238E27FC236}">
                <a16:creationId xmlns:a16="http://schemas.microsoft.com/office/drawing/2014/main" id="{27447394-5206-4E89-BFA1-3ACB7B275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408" y="365125"/>
            <a:ext cx="7364591" cy="3992942"/>
          </a:xfrm>
          <a:prstGeom prst="rect">
            <a:avLst/>
          </a:prstGeom>
        </p:spPr>
      </p:pic>
      <p:pic>
        <p:nvPicPr>
          <p:cNvPr id="3" name="圖片 2">
            <a:extLst>
              <a:ext uri="{FF2B5EF4-FFF2-40B4-BE49-F238E27FC236}">
                <a16:creationId xmlns:a16="http://schemas.microsoft.com/office/drawing/2014/main" id="{1B321258-E2B3-4356-8EDA-2B24509F0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23" y="3914069"/>
            <a:ext cx="8050567" cy="2717320"/>
          </a:xfrm>
          <a:prstGeom prst="rect">
            <a:avLst/>
          </a:prstGeom>
        </p:spPr>
      </p:pic>
    </p:spTree>
    <p:extLst>
      <p:ext uri="{BB962C8B-B14F-4D97-AF65-F5344CB8AC3E}">
        <p14:creationId xmlns:p14="http://schemas.microsoft.com/office/powerpoint/2010/main" val="126867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Content</a:t>
            </a:r>
            <a:endParaRPr lang="zh-HK" altLang="en-US" dirty="0">
              <a:latin typeface="+mn-lt"/>
            </a:endParaRP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523292"/>
          </a:xfrm>
        </p:spPr>
        <p:txBody>
          <a:bodyPr/>
          <a:lstStyle/>
          <a:p>
            <a:r>
              <a:rPr lang="en-US" altLang="zh-HK" dirty="0"/>
              <a:t>Empty categories or information</a:t>
            </a:r>
          </a:p>
          <a:p>
            <a:endParaRPr lang="zh-HK" altLang="en-US" dirty="0"/>
          </a:p>
        </p:txBody>
      </p:sp>
      <p:pic>
        <p:nvPicPr>
          <p:cNvPr id="7" name="圖片 6">
            <a:extLst>
              <a:ext uri="{FF2B5EF4-FFF2-40B4-BE49-F238E27FC236}">
                <a16:creationId xmlns:a16="http://schemas.microsoft.com/office/drawing/2014/main" id="{88898DAC-4B83-45AD-89AB-170BBA7BF00C}"/>
              </a:ext>
            </a:extLst>
          </p:cNvPr>
          <p:cNvPicPr>
            <a:picLocks noChangeAspect="1"/>
          </p:cNvPicPr>
          <p:nvPr/>
        </p:nvPicPr>
        <p:blipFill rotWithShape="1">
          <a:blip r:embed="rId2">
            <a:extLst>
              <a:ext uri="{28A0092B-C50C-407E-A947-70E740481C1C}">
                <a14:useLocalDpi xmlns:a14="http://schemas.microsoft.com/office/drawing/2010/main" val="0"/>
              </a:ext>
            </a:extLst>
          </a:blip>
          <a:srcRect l="-1" t="8882" r="141" b="4736"/>
          <a:stretch/>
        </p:blipFill>
        <p:spPr>
          <a:xfrm>
            <a:off x="756740" y="2483854"/>
            <a:ext cx="5575782" cy="4001550"/>
          </a:xfrm>
          <a:prstGeom prst="rect">
            <a:avLst/>
          </a:prstGeom>
        </p:spPr>
      </p:pic>
      <p:pic>
        <p:nvPicPr>
          <p:cNvPr id="8" name="圖片 7">
            <a:extLst>
              <a:ext uri="{FF2B5EF4-FFF2-40B4-BE49-F238E27FC236}">
                <a16:creationId xmlns:a16="http://schemas.microsoft.com/office/drawing/2014/main" id="{808F1D5E-B0D7-4DA7-8184-F14B59099DC8}"/>
              </a:ext>
            </a:extLst>
          </p:cNvPr>
          <p:cNvPicPr>
            <a:picLocks noChangeAspect="1"/>
          </p:cNvPicPr>
          <p:nvPr/>
        </p:nvPicPr>
        <p:blipFill rotWithShape="1">
          <a:blip r:embed="rId3">
            <a:extLst>
              <a:ext uri="{28A0092B-C50C-407E-A947-70E740481C1C}">
                <a14:useLocalDpi xmlns:a14="http://schemas.microsoft.com/office/drawing/2010/main" val="0"/>
              </a:ext>
            </a:extLst>
          </a:blip>
          <a:srcRect l="-1" t="6312" r="-41" b="-1"/>
          <a:stretch/>
        </p:blipFill>
        <p:spPr>
          <a:xfrm>
            <a:off x="6654199" y="2001794"/>
            <a:ext cx="5206101" cy="4569903"/>
          </a:xfrm>
          <a:prstGeom prst="rect">
            <a:avLst/>
          </a:prstGeom>
        </p:spPr>
      </p:pic>
    </p:spTree>
    <p:extLst>
      <p:ext uri="{BB962C8B-B14F-4D97-AF65-F5344CB8AC3E}">
        <p14:creationId xmlns:p14="http://schemas.microsoft.com/office/powerpoint/2010/main" val="326367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Content</a:t>
            </a:r>
            <a:endParaRPr lang="zh-HK" altLang="en-US" dirty="0">
              <a:latin typeface="+mn-lt"/>
            </a:endParaRP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523292"/>
          </a:xfrm>
        </p:spPr>
        <p:txBody>
          <a:bodyPr/>
          <a:lstStyle/>
          <a:p>
            <a:r>
              <a:rPr lang="en-US" altLang="zh-HK" dirty="0"/>
              <a:t>Video</a:t>
            </a:r>
          </a:p>
          <a:p>
            <a:endParaRPr lang="zh-HK" altLang="en-US" dirty="0"/>
          </a:p>
        </p:txBody>
      </p:sp>
      <p:pic>
        <p:nvPicPr>
          <p:cNvPr id="10" name="圖片 9">
            <a:extLst>
              <a:ext uri="{FF2B5EF4-FFF2-40B4-BE49-F238E27FC236}">
                <a16:creationId xmlns:a16="http://schemas.microsoft.com/office/drawing/2014/main" id="{6AE3812D-2DCD-4759-8951-10989371CDFC}"/>
              </a:ext>
            </a:extLst>
          </p:cNvPr>
          <p:cNvPicPr>
            <a:picLocks noChangeAspect="1"/>
          </p:cNvPicPr>
          <p:nvPr/>
        </p:nvPicPr>
        <p:blipFill>
          <a:blip r:embed="rId2"/>
          <a:stretch>
            <a:fillRect/>
          </a:stretch>
        </p:blipFill>
        <p:spPr>
          <a:xfrm>
            <a:off x="939567" y="2348917"/>
            <a:ext cx="10058400" cy="3613417"/>
          </a:xfrm>
          <a:prstGeom prst="rect">
            <a:avLst/>
          </a:prstGeom>
        </p:spPr>
      </p:pic>
    </p:spTree>
    <p:extLst>
      <p:ext uri="{BB962C8B-B14F-4D97-AF65-F5344CB8AC3E}">
        <p14:creationId xmlns:p14="http://schemas.microsoft.com/office/powerpoint/2010/main" val="204283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FD69541C-7EBD-4833-BE1D-ED8892852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212" y="2957161"/>
            <a:ext cx="8269173" cy="3531715"/>
          </a:xfrm>
          <a:prstGeom prst="rect">
            <a:avLst/>
          </a:prstGeom>
        </p:spPr>
      </p:pic>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Design</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498125"/>
          </a:xfrm>
        </p:spPr>
        <p:txBody>
          <a:bodyPr/>
          <a:lstStyle/>
          <a:p>
            <a:r>
              <a:rPr lang="en-US" altLang="zh-HK" dirty="0"/>
              <a:t>Button arrangement</a:t>
            </a:r>
          </a:p>
        </p:txBody>
      </p:sp>
      <p:pic>
        <p:nvPicPr>
          <p:cNvPr id="3" name="圖片 2">
            <a:extLst>
              <a:ext uri="{FF2B5EF4-FFF2-40B4-BE49-F238E27FC236}">
                <a16:creationId xmlns:a16="http://schemas.microsoft.com/office/drawing/2014/main" id="{6912947F-9AD8-4BCF-A590-1783274A5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58687"/>
            <a:ext cx="4829849" cy="1533739"/>
          </a:xfrm>
          <a:prstGeom prst="rect">
            <a:avLst/>
          </a:prstGeom>
        </p:spPr>
      </p:pic>
      <p:cxnSp>
        <p:nvCxnSpPr>
          <p:cNvPr id="9" name="直線單箭頭接點 8">
            <a:extLst>
              <a:ext uri="{FF2B5EF4-FFF2-40B4-BE49-F238E27FC236}">
                <a16:creationId xmlns:a16="http://schemas.microsoft.com/office/drawing/2014/main" id="{82B582E6-3E5C-41BC-B680-39A758DF1592}"/>
              </a:ext>
            </a:extLst>
          </p:cNvPr>
          <p:cNvCxnSpPr/>
          <p:nvPr/>
        </p:nvCxnSpPr>
        <p:spPr>
          <a:xfrm>
            <a:off x="2499919" y="2323750"/>
            <a:ext cx="243281" cy="3607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D7DF193C-2F7D-46B5-8F87-0979E427E2CB}"/>
              </a:ext>
            </a:extLst>
          </p:cNvPr>
          <p:cNvCxnSpPr>
            <a:cxnSpLocks/>
          </p:cNvCxnSpPr>
          <p:nvPr/>
        </p:nvCxnSpPr>
        <p:spPr>
          <a:xfrm flipH="1" flipV="1">
            <a:off x="5030598" y="3429000"/>
            <a:ext cx="531302" cy="2817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B6BE8EB8-92E9-46D4-94D9-846D5E01082F}"/>
              </a:ext>
            </a:extLst>
          </p:cNvPr>
          <p:cNvCxnSpPr>
            <a:cxnSpLocks/>
          </p:cNvCxnSpPr>
          <p:nvPr/>
        </p:nvCxnSpPr>
        <p:spPr>
          <a:xfrm>
            <a:off x="9139806" y="2655090"/>
            <a:ext cx="359328" cy="5704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47308D38-E115-481D-8373-8A0130BC43AE}"/>
              </a:ext>
            </a:extLst>
          </p:cNvPr>
          <p:cNvCxnSpPr>
            <a:cxnSpLocks/>
          </p:cNvCxnSpPr>
          <p:nvPr/>
        </p:nvCxnSpPr>
        <p:spPr>
          <a:xfrm flipV="1">
            <a:off x="9139806" y="5201174"/>
            <a:ext cx="388690" cy="5075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54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Design</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498125"/>
          </a:xfrm>
        </p:spPr>
        <p:txBody>
          <a:bodyPr/>
          <a:lstStyle/>
          <a:p>
            <a:r>
              <a:rPr lang="en-US" altLang="zh-HK" dirty="0" err="1"/>
              <a:t>Slidebox</a:t>
            </a:r>
            <a:r>
              <a:rPr lang="en-US" altLang="zh-HK" dirty="0"/>
              <a:t> display</a:t>
            </a:r>
          </a:p>
        </p:txBody>
      </p:sp>
      <p:pic>
        <p:nvPicPr>
          <p:cNvPr id="4" name="圖片 3">
            <a:extLst>
              <a:ext uri="{FF2B5EF4-FFF2-40B4-BE49-F238E27FC236}">
                <a16:creationId xmlns:a16="http://schemas.microsoft.com/office/drawing/2014/main" id="{D3F74117-D737-4441-A796-214504AC2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68" y="2475211"/>
            <a:ext cx="11073468" cy="4118079"/>
          </a:xfrm>
          <a:prstGeom prst="rect">
            <a:avLst/>
          </a:prstGeom>
        </p:spPr>
      </p:pic>
    </p:spTree>
    <p:extLst>
      <p:ext uri="{BB962C8B-B14F-4D97-AF65-F5344CB8AC3E}">
        <p14:creationId xmlns:p14="http://schemas.microsoft.com/office/powerpoint/2010/main" val="93574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Design</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1018243"/>
          </a:xfrm>
        </p:spPr>
        <p:txBody>
          <a:bodyPr>
            <a:normAutofit/>
          </a:bodyPr>
          <a:lstStyle/>
          <a:p>
            <a:r>
              <a:rPr lang="en-US" altLang="zh-HK" dirty="0"/>
              <a:t>Box display</a:t>
            </a:r>
          </a:p>
          <a:p>
            <a:r>
              <a:rPr lang="en-US" altLang="zh-HK" dirty="0"/>
              <a:t>Redirect to PDF file</a:t>
            </a:r>
          </a:p>
        </p:txBody>
      </p:sp>
      <p:pic>
        <p:nvPicPr>
          <p:cNvPr id="3" name="圖片 2">
            <a:extLst>
              <a:ext uri="{FF2B5EF4-FFF2-40B4-BE49-F238E27FC236}">
                <a16:creationId xmlns:a16="http://schemas.microsoft.com/office/drawing/2014/main" id="{0FFC8C4F-9B36-4A77-A997-BAE0FE63C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38679"/>
            <a:ext cx="4899870" cy="1795918"/>
          </a:xfrm>
          <a:prstGeom prst="rect">
            <a:avLst/>
          </a:prstGeom>
        </p:spPr>
      </p:pic>
      <p:pic>
        <p:nvPicPr>
          <p:cNvPr id="8" name="圖片 7">
            <a:extLst>
              <a:ext uri="{FF2B5EF4-FFF2-40B4-BE49-F238E27FC236}">
                <a16:creationId xmlns:a16="http://schemas.microsoft.com/office/drawing/2014/main" id="{E830F037-5585-4211-AEC7-4BF54A6AD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257" y="2859857"/>
            <a:ext cx="2170384" cy="2308551"/>
          </a:xfrm>
          <a:prstGeom prst="rect">
            <a:avLst/>
          </a:prstGeom>
        </p:spPr>
      </p:pic>
      <p:pic>
        <p:nvPicPr>
          <p:cNvPr id="10" name="圖片 9">
            <a:extLst>
              <a:ext uri="{FF2B5EF4-FFF2-40B4-BE49-F238E27FC236}">
                <a16:creationId xmlns:a16="http://schemas.microsoft.com/office/drawing/2014/main" id="{33F38A2D-82DB-4477-8BAF-ADC82FCC8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651796"/>
            <a:ext cx="4354585" cy="2206204"/>
          </a:xfrm>
          <a:prstGeom prst="rect">
            <a:avLst/>
          </a:prstGeom>
        </p:spPr>
      </p:pic>
    </p:spTree>
    <p:extLst>
      <p:ext uri="{BB962C8B-B14F-4D97-AF65-F5344CB8AC3E}">
        <p14:creationId xmlns:p14="http://schemas.microsoft.com/office/powerpoint/2010/main" val="235234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Design</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498125"/>
          </a:xfrm>
        </p:spPr>
        <p:txBody>
          <a:bodyPr/>
          <a:lstStyle/>
          <a:p>
            <a:r>
              <a:rPr lang="en-US" altLang="zh-HK" dirty="0"/>
              <a:t>Responsive website</a:t>
            </a:r>
          </a:p>
        </p:txBody>
      </p:sp>
      <p:pic>
        <p:nvPicPr>
          <p:cNvPr id="4" name="圖片 3">
            <a:extLst>
              <a:ext uri="{FF2B5EF4-FFF2-40B4-BE49-F238E27FC236}">
                <a16:creationId xmlns:a16="http://schemas.microsoft.com/office/drawing/2014/main" id="{47E3CAE7-B854-4255-8624-8E88BEC92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80" y="2323750"/>
            <a:ext cx="3618830" cy="4441536"/>
          </a:xfrm>
          <a:prstGeom prst="rect">
            <a:avLst/>
          </a:prstGeom>
        </p:spPr>
      </p:pic>
    </p:spTree>
    <p:extLst>
      <p:ext uri="{BB962C8B-B14F-4D97-AF65-F5344CB8AC3E}">
        <p14:creationId xmlns:p14="http://schemas.microsoft.com/office/powerpoint/2010/main" val="182872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1679E74D-1BBB-4A1C-9B8F-EAA90E80F04C}"/>
              </a:ext>
            </a:extLst>
          </p:cNvPr>
          <p:cNvSpPr>
            <a:spLocks noGrp="1"/>
          </p:cNvSpPr>
          <p:nvPr>
            <p:ph type="title"/>
          </p:nvPr>
        </p:nvSpPr>
        <p:spPr/>
        <p:txBody>
          <a:bodyPr/>
          <a:lstStyle/>
          <a:p>
            <a:r>
              <a:rPr lang="en-US" altLang="zh-HK" dirty="0">
                <a:latin typeface="+mn-lt"/>
              </a:rPr>
              <a:t>AGENDA</a:t>
            </a:r>
            <a:endParaRPr lang="zh-HK" altLang="en-US" dirty="0">
              <a:latin typeface="+mn-lt"/>
            </a:endParaRPr>
          </a:p>
        </p:txBody>
      </p:sp>
      <p:sp>
        <p:nvSpPr>
          <p:cNvPr id="11" name="內容版面配置區 10">
            <a:extLst>
              <a:ext uri="{FF2B5EF4-FFF2-40B4-BE49-F238E27FC236}">
                <a16:creationId xmlns:a16="http://schemas.microsoft.com/office/drawing/2014/main" id="{7FD57C1B-ACEC-456B-977B-7F8828172D2C}"/>
              </a:ext>
            </a:extLst>
          </p:cNvPr>
          <p:cNvSpPr>
            <a:spLocks noGrp="1"/>
          </p:cNvSpPr>
          <p:nvPr>
            <p:ph idx="1"/>
          </p:nvPr>
        </p:nvSpPr>
        <p:spPr>
          <a:xfrm>
            <a:off x="838200" y="1490064"/>
            <a:ext cx="10515600" cy="5112072"/>
          </a:xfrm>
        </p:spPr>
        <p:txBody>
          <a:bodyPr>
            <a:normAutofit lnSpcReduction="10000"/>
          </a:bodyPr>
          <a:lstStyle/>
          <a:p>
            <a:r>
              <a:rPr lang="en-US" altLang="zh-HK" dirty="0"/>
              <a:t>Technology Voucher </a:t>
            </a:r>
            <a:r>
              <a:rPr lang="en-US" altLang="zh-HK" dirty="0" err="1"/>
              <a:t>Programme</a:t>
            </a:r>
            <a:r>
              <a:rPr lang="en-US" altLang="zh-HK" dirty="0"/>
              <a:t> (TVP)</a:t>
            </a:r>
          </a:p>
          <a:p>
            <a:pPr lvl="1"/>
            <a:r>
              <a:rPr lang="en-US" altLang="zh-HK" dirty="0"/>
              <a:t>Introduction</a:t>
            </a:r>
          </a:p>
          <a:p>
            <a:pPr lvl="1"/>
            <a:r>
              <a:rPr lang="en-US" altLang="zh-HK" dirty="0"/>
              <a:t>Funding Amount</a:t>
            </a:r>
          </a:p>
          <a:p>
            <a:pPr lvl="1"/>
            <a:r>
              <a:rPr lang="en-US" altLang="zh-HK" dirty="0"/>
              <a:t>Eligibility</a:t>
            </a:r>
          </a:p>
          <a:p>
            <a:pPr lvl="1"/>
            <a:r>
              <a:rPr lang="en-US" altLang="zh-HK" dirty="0"/>
              <a:t>Funding Scope</a:t>
            </a:r>
          </a:p>
          <a:p>
            <a:pPr lvl="1"/>
            <a:r>
              <a:rPr lang="en-US" altLang="zh-HK" dirty="0"/>
              <a:t>Procurement Procedures and Project Duration</a:t>
            </a:r>
          </a:p>
          <a:p>
            <a:pPr lvl="1"/>
            <a:r>
              <a:rPr lang="en-US" altLang="zh-HK" dirty="0"/>
              <a:t>Assessment Criteria</a:t>
            </a:r>
          </a:p>
          <a:p>
            <a:r>
              <a:rPr lang="en-US" altLang="zh-HK" dirty="0"/>
              <a:t>Website Revamp Suggestion</a:t>
            </a:r>
          </a:p>
          <a:p>
            <a:pPr lvl="1"/>
            <a:r>
              <a:rPr lang="en-US" altLang="zh-HK" dirty="0"/>
              <a:t>Google Ranking, Language</a:t>
            </a:r>
          </a:p>
          <a:p>
            <a:pPr lvl="1"/>
            <a:r>
              <a:rPr lang="en-US" altLang="zh-HK" dirty="0"/>
              <a:t>Content</a:t>
            </a:r>
          </a:p>
          <a:p>
            <a:pPr lvl="1"/>
            <a:r>
              <a:rPr lang="en-US" altLang="zh-HK" dirty="0"/>
              <a:t>Design</a:t>
            </a:r>
          </a:p>
          <a:p>
            <a:pPr lvl="1"/>
            <a:r>
              <a:rPr lang="en-US" altLang="zh-HK" dirty="0"/>
              <a:t>Function</a:t>
            </a:r>
          </a:p>
          <a:p>
            <a:r>
              <a:rPr lang="en-US" altLang="zh-HK" dirty="0"/>
              <a:t>What We Can Offer</a:t>
            </a:r>
          </a:p>
        </p:txBody>
      </p:sp>
    </p:spTree>
    <p:extLst>
      <p:ext uri="{BB962C8B-B14F-4D97-AF65-F5344CB8AC3E}">
        <p14:creationId xmlns:p14="http://schemas.microsoft.com/office/powerpoint/2010/main" val="162590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Function</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1076966"/>
          </a:xfrm>
        </p:spPr>
        <p:txBody>
          <a:bodyPr/>
          <a:lstStyle/>
          <a:p>
            <a:r>
              <a:rPr lang="en-US" altLang="zh-HK" dirty="0"/>
              <a:t>Social Media</a:t>
            </a:r>
          </a:p>
          <a:p>
            <a:r>
              <a:rPr lang="en-US" altLang="zh-HK" dirty="0"/>
              <a:t>Solution: </a:t>
            </a:r>
            <a:r>
              <a:rPr lang="en-US" altLang="zh-HK" b="1" dirty="0"/>
              <a:t>Customer relationship management</a:t>
            </a:r>
            <a:endParaRPr lang="zh-HK" altLang="en-US" dirty="0"/>
          </a:p>
        </p:txBody>
      </p:sp>
      <p:pic>
        <p:nvPicPr>
          <p:cNvPr id="3" name="圖片 2">
            <a:extLst>
              <a:ext uri="{FF2B5EF4-FFF2-40B4-BE49-F238E27FC236}">
                <a16:creationId xmlns:a16="http://schemas.microsoft.com/office/drawing/2014/main" id="{5D54CD71-8941-4772-B4E2-A12C969C0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726" y="2925661"/>
            <a:ext cx="7333275" cy="1431056"/>
          </a:xfrm>
          <a:prstGeom prst="rect">
            <a:avLst/>
          </a:prstGeom>
        </p:spPr>
      </p:pic>
      <p:pic>
        <p:nvPicPr>
          <p:cNvPr id="9" name="圖片 8">
            <a:extLst>
              <a:ext uri="{FF2B5EF4-FFF2-40B4-BE49-F238E27FC236}">
                <a16:creationId xmlns:a16="http://schemas.microsoft.com/office/drawing/2014/main" id="{FCAA6394-463B-4380-B648-9BCC1980D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920" y="4379787"/>
            <a:ext cx="7182273" cy="2380556"/>
          </a:xfrm>
          <a:prstGeom prst="rect">
            <a:avLst/>
          </a:prstGeom>
        </p:spPr>
      </p:pic>
    </p:spTree>
    <p:extLst>
      <p:ext uri="{BB962C8B-B14F-4D97-AF65-F5344CB8AC3E}">
        <p14:creationId xmlns:p14="http://schemas.microsoft.com/office/powerpoint/2010/main" val="105297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Function</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498125"/>
          </a:xfrm>
        </p:spPr>
        <p:txBody>
          <a:bodyPr/>
          <a:lstStyle/>
          <a:p>
            <a:r>
              <a:rPr lang="en-US" altLang="zh-HK" dirty="0"/>
              <a:t>Currency</a:t>
            </a:r>
          </a:p>
        </p:txBody>
      </p:sp>
      <p:pic>
        <p:nvPicPr>
          <p:cNvPr id="4" name="圖片 3">
            <a:extLst>
              <a:ext uri="{FF2B5EF4-FFF2-40B4-BE49-F238E27FC236}">
                <a16:creationId xmlns:a16="http://schemas.microsoft.com/office/drawing/2014/main" id="{F4B6B2AE-DC68-4A4D-B50B-9741C8629DE6}"/>
              </a:ext>
            </a:extLst>
          </p:cNvPr>
          <p:cNvPicPr>
            <a:picLocks noChangeAspect="1"/>
          </p:cNvPicPr>
          <p:nvPr/>
        </p:nvPicPr>
        <p:blipFill rotWithShape="1">
          <a:blip r:embed="rId2">
            <a:extLst>
              <a:ext uri="{28A0092B-C50C-407E-A947-70E740481C1C}">
                <a14:useLocalDpi xmlns:a14="http://schemas.microsoft.com/office/drawing/2010/main" val="0"/>
              </a:ext>
            </a:extLst>
          </a:blip>
          <a:srcRect b="45486"/>
          <a:stretch/>
        </p:blipFill>
        <p:spPr>
          <a:xfrm>
            <a:off x="955646" y="2323749"/>
            <a:ext cx="6647246" cy="2269216"/>
          </a:xfrm>
          <a:prstGeom prst="rect">
            <a:avLst/>
          </a:prstGeom>
        </p:spPr>
      </p:pic>
      <p:pic>
        <p:nvPicPr>
          <p:cNvPr id="8" name="圖片 7">
            <a:extLst>
              <a:ext uri="{FF2B5EF4-FFF2-40B4-BE49-F238E27FC236}">
                <a16:creationId xmlns:a16="http://schemas.microsoft.com/office/drawing/2014/main" id="{D6E9AFC6-32A7-4822-AEF7-57CC8FC65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125" y="4430109"/>
            <a:ext cx="6966988" cy="2269216"/>
          </a:xfrm>
          <a:prstGeom prst="rect">
            <a:avLst/>
          </a:prstGeom>
        </p:spPr>
      </p:pic>
    </p:spTree>
    <p:extLst>
      <p:ext uri="{BB962C8B-B14F-4D97-AF65-F5344CB8AC3E}">
        <p14:creationId xmlns:p14="http://schemas.microsoft.com/office/powerpoint/2010/main" val="63635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3F5A223-A4CC-4B0F-842F-DDE6A6D1FE55}"/>
              </a:ext>
            </a:extLst>
          </p:cNvPr>
          <p:cNvSpPr>
            <a:spLocks noGrp="1"/>
          </p:cNvSpPr>
          <p:nvPr>
            <p:ph type="title"/>
          </p:nvPr>
        </p:nvSpPr>
        <p:spPr/>
        <p:txBody>
          <a:bodyPr/>
          <a:lstStyle/>
          <a:p>
            <a:r>
              <a:rPr lang="en-US" altLang="zh-HK" dirty="0">
                <a:latin typeface="+mn-lt"/>
              </a:rPr>
              <a:t>What We Can Offer</a:t>
            </a:r>
          </a:p>
        </p:txBody>
      </p:sp>
      <p:sp>
        <p:nvSpPr>
          <p:cNvPr id="6" name="內容版面配置區 5">
            <a:extLst>
              <a:ext uri="{FF2B5EF4-FFF2-40B4-BE49-F238E27FC236}">
                <a16:creationId xmlns:a16="http://schemas.microsoft.com/office/drawing/2014/main" id="{CB040EE5-F92F-4F29-A116-3B5FFF63322D}"/>
              </a:ext>
            </a:extLst>
          </p:cNvPr>
          <p:cNvSpPr>
            <a:spLocks noGrp="1"/>
          </p:cNvSpPr>
          <p:nvPr>
            <p:ph idx="1"/>
          </p:nvPr>
        </p:nvSpPr>
        <p:spPr>
          <a:xfrm>
            <a:off x="838200" y="1825625"/>
            <a:ext cx="10515600" cy="4726177"/>
          </a:xfrm>
        </p:spPr>
        <p:txBody>
          <a:bodyPr/>
          <a:lstStyle/>
          <a:p>
            <a:r>
              <a:rPr lang="en-US" altLang="zh-HK" dirty="0"/>
              <a:t>Project Management</a:t>
            </a:r>
          </a:p>
          <a:p>
            <a:r>
              <a:rPr lang="en-US" altLang="zh-HK" dirty="0"/>
              <a:t>TVP Application</a:t>
            </a:r>
          </a:p>
          <a:p>
            <a:r>
              <a:rPr lang="en-US" altLang="zh-HK" dirty="0"/>
              <a:t>Video Production</a:t>
            </a:r>
          </a:p>
          <a:p>
            <a:pPr lvl="1"/>
            <a:r>
              <a:rPr lang="en-US" altLang="zh-HK" dirty="0"/>
              <a:t>Shooting</a:t>
            </a:r>
          </a:p>
          <a:p>
            <a:pPr lvl="1"/>
            <a:r>
              <a:rPr lang="en-US" altLang="zh-HK" dirty="0"/>
              <a:t>Post Production: editing, subtitling, motion graphic, sound recording and mixing, color grading</a:t>
            </a:r>
          </a:p>
          <a:p>
            <a:r>
              <a:rPr lang="en-US" altLang="zh-HK" dirty="0"/>
              <a:t>Digital Marketing</a:t>
            </a:r>
          </a:p>
          <a:p>
            <a:r>
              <a:rPr lang="en-US" altLang="zh-HK"/>
              <a:t>Graphic Design</a:t>
            </a:r>
            <a:endParaRPr lang="en-US" altLang="zh-HK" dirty="0"/>
          </a:p>
          <a:p>
            <a:pPr marL="457200" lvl="1" indent="0">
              <a:buNone/>
            </a:pPr>
            <a:endParaRPr lang="en-US" altLang="zh-HK" dirty="0"/>
          </a:p>
        </p:txBody>
      </p:sp>
    </p:spTree>
    <p:extLst>
      <p:ext uri="{BB962C8B-B14F-4D97-AF65-F5344CB8AC3E}">
        <p14:creationId xmlns:p14="http://schemas.microsoft.com/office/powerpoint/2010/main" val="200246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CCDCDB-7D5F-4E45-999E-B3470E12B65E}"/>
              </a:ext>
            </a:extLst>
          </p:cNvPr>
          <p:cNvSpPr>
            <a:spLocks noGrp="1"/>
          </p:cNvSpPr>
          <p:nvPr>
            <p:ph type="title"/>
          </p:nvPr>
        </p:nvSpPr>
        <p:spPr/>
        <p:txBody>
          <a:bodyPr/>
          <a:lstStyle/>
          <a:p>
            <a:r>
              <a:rPr lang="en-US" altLang="zh-HK" dirty="0">
                <a:latin typeface="+mn-lt"/>
              </a:rPr>
              <a:t>Introduction</a:t>
            </a:r>
            <a:endParaRPr lang="zh-HK" altLang="en-US" dirty="0">
              <a:latin typeface="+mn-lt"/>
            </a:endParaRPr>
          </a:p>
        </p:txBody>
      </p:sp>
      <p:sp>
        <p:nvSpPr>
          <p:cNvPr id="3" name="內容版面配置區 2">
            <a:extLst>
              <a:ext uri="{FF2B5EF4-FFF2-40B4-BE49-F238E27FC236}">
                <a16:creationId xmlns:a16="http://schemas.microsoft.com/office/drawing/2014/main" id="{B3A554F2-43B1-4FF1-B8D8-63E8D82902C9}"/>
              </a:ext>
            </a:extLst>
          </p:cNvPr>
          <p:cNvSpPr>
            <a:spLocks noGrp="1"/>
          </p:cNvSpPr>
          <p:nvPr>
            <p:ph idx="1"/>
          </p:nvPr>
        </p:nvSpPr>
        <p:spPr/>
        <p:txBody>
          <a:bodyPr/>
          <a:lstStyle/>
          <a:p>
            <a:r>
              <a:rPr lang="en-US" altLang="zh-HK" dirty="0"/>
              <a:t>TVP was launched in November 2016</a:t>
            </a:r>
          </a:p>
          <a:p>
            <a:r>
              <a:rPr lang="en-US" altLang="zh-HK" dirty="0"/>
              <a:t>The TVP aims to subsidise local entities on the use of technological services and solutions to improve productivity, or upgrade or transform their business processes, in order to enhance their long-term competitiveness</a:t>
            </a:r>
          </a:p>
          <a:p>
            <a:r>
              <a:rPr lang="en-US" altLang="zh-HK" dirty="0"/>
              <a:t>TVP website</a:t>
            </a:r>
          </a:p>
          <a:p>
            <a:pPr marL="457200" lvl="1" indent="0">
              <a:buNone/>
            </a:pPr>
            <a:r>
              <a:rPr lang="en-US" altLang="zh-HK" dirty="0">
                <a:hlinkClick r:id="rId2"/>
              </a:rPr>
              <a:t>https://www.itf.gov.hk/l-eng/TVP.asp</a:t>
            </a:r>
            <a:endParaRPr lang="en-US" altLang="zh-HK" dirty="0"/>
          </a:p>
          <a:p>
            <a:endParaRPr lang="zh-HK" altLang="en-US" dirty="0"/>
          </a:p>
        </p:txBody>
      </p:sp>
    </p:spTree>
    <p:extLst>
      <p:ext uri="{BB962C8B-B14F-4D97-AF65-F5344CB8AC3E}">
        <p14:creationId xmlns:p14="http://schemas.microsoft.com/office/powerpoint/2010/main" val="23850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4288D-0AA9-4CB4-8A61-2FFC9DFACBF3}"/>
              </a:ext>
            </a:extLst>
          </p:cNvPr>
          <p:cNvSpPr>
            <a:spLocks noGrp="1"/>
          </p:cNvSpPr>
          <p:nvPr>
            <p:ph type="title"/>
          </p:nvPr>
        </p:nvSpPr>
        <p:spPr/>
        <p:txBody>
          <a:bodyPr/>
          <a:lstStyle/>
          <a:p>
            <a:r>
              <a:rPr lang="en-US" altLang="zh-HK" dirty="0">
                <a:latin typeface="+mn-lt"/>
              </a:rPr>
              <a:t>Funding Amount</a:t>
            </a:r>
            <a:endParaRPr lang="zh-HK" altLang="en-US" dirty="0">
              <a:latin typeface="+mn-lt"/>
            </a:endParaRPr>
          </a:p>
        </p:txBody>
      </p:sp>
      <p:sp>
        <p:nvSpPr>
          <p:cNvPr id="3" name="內容版面配置區 2">
            <a:extLst>
              <a:ext uri="{FF2B5EF4-FFF2-40B4-BE49-F238E27FC236}">
                <a16:creationId xmlns:a16="http://schemas.microsoft.com/office/drawing/2014/main" id="{BF690831-EE70-4816-8462-2C54C8937229}"/>
              </a:ext>
            </a:extLst>
          </p:cNvPr>
          <p:cNvSpPr>
            <a:spLocks noGrp="1"/>
          </p:cNvSpPr>
          <p:nvPr>
            <p:ph idx="1"/>
          </p:nvPr>
        </p:nvSpPr>
        <p:spPr/>
        <p:txBody>
          <a:bodyPr/>
          <a:lstStyle/>
          <a:p>
            <a:r>
              <a:rPr lang="en-US" altLang="zh-HK" dirty="0"/>
              <a:t>Funding up to HK$400,000 for each eligible entity will be provided on a 2:1 matching basis.</a:t>
            </a:r>
          </a:p>
          <a:p>
            <a:pPr marL="457200" lvl="1" indent="0">
              <a:buNone/>
            </a:pPr>
            <a:r>
              <a:rPr lang="en-US" altLang="zh-HK" dirty="0"/>
              <a:t>E.g. Website revamp project, around HK$120,000</a:t>
            </a:r>
          </a:p>
          <a:p>
            <a:pPr marL="457200" lvl="1" indent="0">
              <a:buNone/>
            </a:pPr>
            <a:r>
              <a:rPr lang="en-US" altLang="zh-HK" dirty="0"/>
              <a:t>2:1 = HK$80,000 (Government) &amp; HK$40,000 (Company)</a:t>
            </a:r>
          </a:p>
          <a:p>
            <a:pPr marL="457200" lvl="1" indent="0">
              <a:buNone/>
            </a:pPr>
            <a:endParaRPr lang="en-US" altLang="zh-HK" dirty="0"/>
          </a:p>
          <a:p>
            <a:r>
              <a:rPr lang="en-US" altLang="zh-HK" dirty="0"/>
              <a:t>Applications received by the ITC from 1 December 2019. Under the new arrangements, the ITC will disburse an initial payment of up to 25% of the approved funding amount in advance.</a:t>
            </a:r>
          </a:p>
          <a:p>
            <a:r>
              <a:rPr lang="en-US" altLang="zh-HK" dirty="0"/>
              <a:t>Subject to the cumulative funding ceiling of $400,000, up to four projects from an applicant may be approved</a:t>
            </a:r>
          </a:p>
          <a:p>
            <a:endParaRPr lang="zh-HK" altLang="en-US" dirty="0"/>
          </a:p>
        </p:txBody>
      </p:sp>
    </p:spTree>
    <p:extLst>
      <p:ext uri="{BB962C8B-B14F-4D97-AF65-F5344CB8AC3E}">
        <p14:creationId xmlns:p14="http://schemas.microsoft.com/office/powerpoint/2010/main" val="125114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236C80-0092-49E8-8226-19440A7B263A}"/>
              </a:ext>
            </a:extLst>
          </p:cNvPr>
          <p:cNvSpPr>
            <a:spLocks noGrp="1"/>
          </p:cNvSpPr>
          <p:nvPr>
            <p:ph type="title"/>
          </p:nvPr>
        </p:nvSpPr>
        <p:spPr/>
        <p:txBody>
          <a:bodyPr/>
          <a:lstStyle/>
          <a:p>
            <a:r>
              <a:rPr lang="en-US" altLang="zh-HK" dirty="0">
                <a:latin typeface="+mn-lt"/>
              </a:rPr>
              <a:t>Eligibility</a:t>
            </a:r>
            <a:endParaRPr lang="zh-HK" altLang="en-US" dirty="0">
              <a:latin typeface="+mn-lt"/>
            </a:endParaRPr>
          </a:p>
        </p:txBody>
      </p:sp>
      <p:sp>
        <p:nvSpPr>
          <p:cNvPr id="3" name="內容版面配置區 2">
            <a:extLst>
              <a:ext uri="{FF2B5EF4-FFF2-40B4-BE49-F238E27FC236}">
                <a16:creationId xmlns:a16="http://schemas.microsoft.com/office/drawing/2014/main" id="{1F60E177-CDA2-49FE-AA68-03440622511E}"/>
              </a:ext>
            </a:extLst>
          </p:cNvPr>
          <p:cNvSpPr>
            <a:spLocks noGrp="1"/>
          </p:cNvSpPr>
          <p:nvPr>
            <p:ph idx="1"/>
          </p:nvPr>
        </p:nvSpPr>
        <p:spPr/>
        <p:txBody>
          <a:bodyPr/>
          <a:lstStyle/>
          <a:p>
            <a:r>
              <a:rPr lang="en-US" altLang="zh-HK" dirty="0"/>
              <a:t>(a)(</a:t>
            </a:r>
            <a:r>
              <a:rPr lang="en-US" altLang="zh-HK" dirty="0" err="1"/>
              <a:t>i</a:t>
            </a:r>
            <a:r>
              <a:rPr lang="en-US" altLang="zh-HK" dirty="0"/>
              <a:t>). Registered in Hong Kong under the Business Registration Ordinance(Cap.310)(“BRO”);or</a:t>
            </a:r>
          </a:p>
          <a:p>
            <a:r>
              <a:rPr lang="en-US" altLang="zh-HK" dirty="0"/>
              <a:t>(a)(ii)</a:t>
            </a:r>
            <a:r>
              <a:rPr lang="en-US" altLang="zh-TW" dirty="0"/>
              <a:t>. </a:t>
            </a:r>
            <a:r>
              <a:rPr lang="en-US" altLang="zh-HK" dirty="0"/>
              <a:t>Incorporated and registered in Hong Kong under the Companies Ordinance(Cap. 622); or</a:t>
            </a:r>
          </a:p>
          <a:p>
            <a:endParaRPr lang="zh-HK" altLang="en-US" dirty="0"/>
          </a:p>
        </p:txBody>
      </p:sp>
    </p:spTree>
    <p:extLst>
      <p:ext uri="{BB962C8B-B14F-4D97-AF65-F5344CB8AC3E}">
        <p14:creationId xmlns:p14="http://schemas.microsoft.com/office/powerpoint/2010/main" val="379133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236C80-0092-49E8-8226-19440A7B263A}"/>
              </a:ext>
            </a:extLst>
          </p:cNvPr>
          <p:cNvSpPr>
            <a:spLocks noGrp="1"/>
          </p:cNvSpPr>
          <p:nvPr>
            <p:ph type="title"/>
          </p:nvPr>
        </p:nvSpPr>
        <p:spPr/>
        <p:txBody>
          <a:bodyPr/>
          <a:lstStyle/>
          <a:p>
            <a:r>
              <a:rPr lang="en-US" altLang="zh-HK" dirty="0">
                <a:latin typeface="+mn-lt"/>
              </a:rPr>
              <a:t>Eligibility</a:t>
            </a:r>
            <a:endParaRPr lang="zh-HK" altLang="en-US" dirty="0">
              <a:latin typeface="+mn-lt"/>
            </a:endParaRPr>
          </a:p>
        </p:txBody>
      </p:sp>
      <p:sp>
        <p:nvSpPr>
          <p:cNvPr id="3" name="內容版面配置區 2">
            <a:extLst>
              <a:ext uri="{FF2B5EF4-FFF2-40B4-BE49-F238E27FC236}">
                <a16:creationId xmlns:a16="http://schemas.microsoft.com/office/drawing/2014/main" id="{1F60E177-CDA2-49FE-AA68-03440622511E}"/>
              </a:ext>
            </a:extLst>
          </p:cNvPr>
          <p:cNvSpPr>
            <a:spLocks noGrp="1"/>
          </p:cNvSpPr>
          <p:nvPr>
            <p:ph idx="1"/>
          </p:nvPr>
        </p:nvSpPr>
        <p:spPr/>
        <p:txBody>
          <a:bodyPr/>
          <a:lstStyle/>
          <a:p>
            <a:r>
              <a:rPr lang="en-US" altLang="zh-HK" dirty="0"/>
              <a:t>(a)(iii). Established in Hong Kong by relevant ordinances as statutory bodies; AND</a:t>
            </a:r>
          </a:p>
          <a:p>
            <a:r>
              <a:rPr lang="en-US" altLang="zh-HK" dirty="0"/>
              <a:t>(b). Not a listed company in Hong Kong, and not a government subvented organization or subsidiary of any government subvented organization; AND</a:t>
            </a:r>
          </a:p>
          <a:p>
            <a:r>
              <a:rPr lang="en-US" altLang="zh-HK" dirty="0"/>
              <a:t>(c). With substantive business operation in Hong Kong which is related to the project under application at the time of application. An entity holding a “shell” business registration will not be regarded as having substantive business operation in Hong Kong.</a:t>
            </a:r>
          </a:p>
          <a:p>
            <a:endParaRPr lang="en-US" altLang="zh-HK" dirty="0"/>
          </a:p>
          <a:p>
            <a:endParaRPr lang="en-US" altLang="zh-HK" dirty="0"/>
          </a:p>
          <a:p>
            <a:endParaRPr lang="zh-HK" altLang="en-US" dirty="0"/>
          </a:p>
        </p:txBody>
      </p:sp>
    </p:spTree>
    <p:extLst>
      <p:ext uri="{BB962C8B-B14F-4D97-AF65-F5344CB8AC3E}">
        <p14:creationId xmlns:p14="http://schemas.microsoft.com/office/powerpoint/2010/main" val="260492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FB9703-CE25-45D7-9176-9BF838B58794}"/>
              </a:ext>
            </a:extLst>
          </p:cNvPr>
          <p:cNvSpPr>
            <a:spLocks noGrp="1"/>
          </p:cNvSpPr>
          <p:nvPr>
            <p:ph type="title"/>
          </p:nvPr>
        </p:nvSpPr>
        <p:spPr/>
        <p:txBody>
          <a:bodyPr/>
          <a:lstStyle/>
          <a:p>
            <a:r>
              <a:rPr lang="en-US" altLang="zh-HK" dirty="0">
                <a:latin typeface="+mn-lt"/>
              </a:rPr>
              <a:t>Funding Scope</a:t>
            </a:r>
            <a:endParaRPr lang="zh-HK" altLang="en-US" dirty="0">
              <a:latin typeface="+mn-lt"/>
            </a:endParaRPr>
          </a:p>
        </p:txBody>
      </p:sp>
      <p:sp>
        <p:nvSpPr>
          <p:cNvPr id="3" name="內容版面配置區 2">
            <a:extLst>
              <a:ext uri="{FF2B5EF4-FFF2-40B4-BE49-F238E27FC236}">
                <a16:creationId xmlns:a16="http://schemas.microsoft.com/office/drawing/2014/main" id="{E7A6619A-D1E8-4C7C-BBE4-5AF5AC41C522}"/>
              </a:ext>
            </a:extLst>
          </p:cNvPr>
          <p:cNvSpPr>
            <a:spLocks noGrp="1"/>
          </p:cNvSpPr>
          <p:nvPr>
            <p:ph idx="1"/>
          </p:nvPr>
        </p:nvSpPr>
        <p:spPr/>
        <p:txBody>
          <a:bodyPr/>
          <a:lstStyle/>
          <a:p>
            <a:r>
              <a:rPr lang="en-US" altLang="zh-HK" dirty="0"/>
              <a:t>Technology Consultancy</a:t>
            </a:r>
          </a:p>
          <a:p>
            <a:r>
              <a:rPr lang="en-US" altLang="zh-HK" dirty="0"/>
              <a:t>Purchase, rental or subscription of customized equipment/hardware, software and technological services or solutions that form an essential part of the project.</a:t>
            </a:r>
          </a:p>
          <a:p>
            <a:r>
              <a:rPr lang="en-US" altLang="zh-HK" dirty="0"/>
              <a:t>Purchase, rental or subscription of off-the-shelf/readily  available equipment/hardware, software and technological services or solutions that form an essential part of the project.</a:t>
            </a:r>
          </a:p>
          <a:p>
            <a:r>
              <a:rPr lang="en-US" altLang="zh-HK" dirty="0"/>
              <a:t>Project auditing</a:t>
            </a:r>
            <a:endParaRPr lang="zh-HK" altLang="en-US" dirty="0"/>
          </a:p>
        </p:txBody>
      </p:sp>
    </p:spTree>
    <p:extLst>
      <p:ext uri="{BB962C8B-B14F-4D97-AF65-F5344CB8AC3E}">
        <p14:creationId xmlns:p14="http://schemas.microsoft.com/office/powerpoint/2010/main" val="249913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9B8402-A382-4666-B049-1C594713A555}"/>
              </a:ext>
            </a:extLst>
          </p:cNvPr>
          <p:cNvSpPr>
            <a:spLocks noGrp="1"/>
          </p:cNvSpPr>
          <p:nvPr>
            <p:ph type="title"/>
          </p:nvPr>
        </p:nvSpPr>
        <p:spPr/>
        <p:txBody>
          <a:bodyPr/>
          <a:lstStyle/>
          <a:p>
            <a:r>
              <a:rPr lang="en-US" altLang="zh-HK" dirty="0">
                <a:latin typeface="+mn-lt"/>
              </a:rPr>
              <a:t>Procurement Procedures</a:t>
            </a:r>
            <a:endParaRPr lang="zh-HK" altLang="en-US" dirty="0">
              <a:latin typeface="+mn-lt"/>
            </a:endParaRPr>
          </a:p>
        </p:txBody>
      </p:sp>
      <p:sp>
        <p:nvSpPr>
          <p:cNvPr id="3" name="內容版面配置區 2">
            <a:extLst>
              <a:ext uri="{FF2B5EF4-FFF2-40B4-BE49-F238E27FC236}">
                <a16:creationId xmlns:a16="http://schemas.microsoft.com/office/drawing/2014/main" id="{34370B36-BF61-468D-AC28-3A78EFF86C1C}"/>
              </a:ext>
            </a:extLst>
          </p:cNvPr>
          <p:cNvSpPr>
            <a:spLocks noGrp="1"/>
          </p:cNvSpPr>
          <p:nvPr>
            <p:ph idx="1"/>
          </p:nvPr>
        </p:nvSpPr>
        <p:spPr/>
        <p:txBody>
          <a:bodyPr/>
          <a:lstStyle/>
          <a:p>
            <a:r>
              <a:rPr lang="en-US" altLang="zh-HK" dirty="0"/>
              <a:t>Not exceed HK$50,000 - at least 2 suppliers or service providers</a:t>
            </a:r>
          </a:p>
          <a:p>
            <a:r>
              <a:rPr lang="en-US" altLang="zh-HK" dirty="0"/>
              <a:t>Exceeds HK$50,000 but does not exceed HK$300,000 - at least 3 suppliers or service providers</a:t>
            </a:r>
          </a:p>
          <a:p>
            <a:r>
              <a:rPr lang="en-US" altLang="zh-HK" dirty="0"/>
              <a:t>Exceeds HK$300,000 but does not exceed HK$1,400,000 - at least 5 suppliers or service providers </a:t>
            </a:r>
          </a:p>
          <a:p>
            <a:r>
              <a:rPr lang="en-US" altLang="zh-HK" dirty="0"/>
              <a:t>More than HK$1,400,000 - publicise the tender notices</a:t>
            </a:r>
            <a:endParaRPr lang="zh-HK" altLang="en-US" dirty="0"/>
          </a:p>
        </p:txBody>
      </p:sp>
    </p:spTree>
    <p:extLst>
      <p:ext uri="{BB962C8B-B14F-4D97-AF65-F5344CB8AC3E}">
        <p14:creationId xmlns:p14="http://schemas.microsoft.com/office/powerpoint/2010/main" val="142866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4288D-0AA9-4CB4-8A61-2FFC9DFACBF3}"/>
              </a:ext>
            </a:extLst>
          </p:cNvPr>
          <p:cNvSpPr>
            <a:spLocks noGrp="1"/>
          </p:cNvSpPr>
          <p:nvPr>
            <p:ph type="title"/>
          </p:nvPr>
        </p:nvSpPr>
        <p:spPr/>
        <p:txBody>
          <a:bodyPr/>
          <a:lstStyle/>
          <a:p>
            <a:r>
              <a:rPr lang="en-US" altLang="zh-HK" dirty="0">
                <a:latin typeface="+mn-lt"/>
              </a:rPr>
              <a:t>Project Duration </a:t>
            </a:r>
            <a:endParaRPr lang="zh-HK" altLang="en-US" dirty="0">
              <a:latin typeface="+mn-lt"/>
            </a:endParaRPr>
          </a:p>
        </p:txBody>
      </p:sp>
      <p:sp>
        <p:nvSpPr>
          <p:cNvPr id="3" name="內容版面配置區 2">
            <a:extLst>
              <a:ext uri="{FF2B5EF4-FFF2-40B4-BE49-F238E27FC236}">
                <a16:creationId xmlns:a16="http://schemas.microsoft.com/office/drawing/2014/main" id="{BF690831-EE70-4816-8462-2C54C8937229}"/>
              </a:ext>
            </a:extLst>
          </p:cNvPr>
          <p:cNvSpPr>
            <a:spLocks noGrp="1"/>
          </p:cNvSpPr>
          <p:nvPr>
            <p:ph idx="1"/>
          </p:nvPr>
        </p:nvSpPr>
        <p:spPr/>
        <p:txBody>
          <a:bodyPr/>
          <a:lstStyle/>
          <a:p>
            <a:r>
              <a:rPr lang="en-US" altLang="zh-HK" dirty="0"/>
              <a:t>Each project should normally be completed within 12 months.</a:t>
            </a:r>
          </a:p>
          <a:p>
            <a:r>
              <a:rPr lang="en-US" altLang="zh-HK" dirty="0"/>
              <a:t>An entity is not allowed to undertake more than one TVP project at the same time.</a:t>
            </a:r>
          </a:p>
          <a:p>
            <a:r>
              <a:rPr lang="en-US" altLang="zh-HK" dirty="0"/>
              <a:t>It takes around 3 – 6 months for project approval</a:t>
            </a:r>
          </a:p>
        </p:txBody>
      </p:sp>
    </p:spTree>
    <p:extLst>
      <p:ext uri="{BB962C8B-B14F-4D97-AF65-F5344CB8AC3E}">
        <p14:creationId xmlns:p14="http://schemas.microsoft.com/office/powerpoint/2010/main" val="18659429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7C5E84099B0B4C87D5BE5A6B9AA6D3" ma:contentTypeVersion="0" ma:contentTypeDescription="Create a new document." ma:contentTypeScope="" ma:versionID="ce8451c01c4f9e431782aa5d414561ad">
  <xsd:schema xmlns:xsd="http://www.w3.org/2001/XMLSchema" xmlns:xs="http://www.w3.org/2001/XMLSchema" xmlns:p="http://schemas.microsoft.com/office/2006/metadata/properties" targetNamespace="http://schemas.microsoft.com/office/2006/metadata/properties" ma:root="true" ma:fieldsID="f1b6f29266e2c7e6772b40bbc324b0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33C707-35BC-4A94-B807-ED935F251EE8}">
  <ds:schemaRefs>
    <ds:schemaRef ds:uri="http://schemas.microsoft.com/sharepoint/v3/contenttype/forms"/>
  </ds:schemaRefs>
</ds:datastoreItem>
</file>

<file path=customXml/itemProps2.xml><?xml version="1.0" encoding="utf-8"?>
<ds:datastoreItem xmlns:ds="http://schemas.openxmlformats.org/officeDocument/2006/customXml" ds:itemID="{C0796843-CC58-43A7-8B94-F1A6080013C4}">
  <ds:schemaRef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3AF3EC9-25E5-4383-9E56-BF7588426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180</TotalTime>
  <Words>934</Words>
  <Application>Microsoft Office PowerPoint</Application>
  <PresentationFormat>寬螢幕</PresentationFormat>
  <Paragraphs>147</Paragraphs>
  <Slides>22</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22</vt:i4>
      </vt:variant>
    </vt:vector>
  </HeadingPairs>
  <TitlesOfParts>
    <vt:vector size="26" baseType="lpstr">
      <vt:lpstr>Arial</vt:lpstr>
      <vt:lpstr>Calibri</vt:lpstr>
      <vt:lpstr>Calibri Light</vt:lpstr>
      <vt:lpstr>Office 佈景主題</vt:lpstr>
      <vt:lpstr>JAL Satellite Travel</vt:lpstr>
      <vt:lpstr>AGENDA</vt:lpstr>
      <vt:lpstr>Introduction</vt:lpstr>
      <vt:lpstr>Funding Amount</vt:lpstr>
      <vt:lpstr>Eligibility</vt:lpstr>
      <vt:lpstr>Eligibility</vt:lpstr>
      <vt:lpstr>Funding Scope</vt:lpstr>
      <vt:lpstr>Procurement Procedures</vt:lpstr>
      <vt:lpstr>Project Duration </vt:lpstr>
      <vt:lpstr>Assessment Criteria</vt:lpstr>
      <vt:lpstr>Google Ranking, Language</vt:lpstr>
      <vt:lpstr>Content</vt:lpstr>
      <vt:lpstr>Content</vt:lpstr>
      <vt:lpstr>Content</vt:lpstr>
      <vt:lpstr>Content</vt:lpstr>
      <vt:lpstr>Design</vt:lpstr>
      <vt:lpstr>Design</vt:lpstr>
      <vt:lpstr>Design</vt:lpstr>
      <vt:lpstr>Design</vt:lpstr>
      <vt:lpstr>Function</vt:lpstr>
      <vt:lpstr>Function</vt:lpstr>
      <vt:lpstr>What We Can Offer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JAL Satellite Travel</dc:title>
  <dc:creator>shekroy</dc:creator>
  <cp:lastModifiedBy>shekroy</cp:lastModifiedBy>
  <cp:revision>24</cp:revision>
  <dcterms:created xsi:type="dcterms:W3CDTF">2019-12-12T11:30:42Z</dcterms:created>
  <dcterms:modified xsi:type="dcterms:W3CDTF">2019-12-16T03:20:14Z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0x010100257C5E84099B0B4C87D5BE5A6B9AA6D3</vt:lpwstr>
  </property>
</Properties>
</file>