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42"/>
  </p:notesMasterIdLst>
  <p:handoutMasterIdLst>
    <p:handoutMasterId r:id="rId43"/>
  </p:handoutMasterIdLst>
  <p:sldIdLst>
    <p:sldId id="299" r:id="rId4"/>
    <p:sldId id="300" r:id="rId5"/>
    <p:sldId id="334" r:id="rId6"/>
    <p:sldId id="320" r:id="rId7"/>
    <p:sldId id="336" r:id="rId8"/>
    <p:sldId id="301" r:id="rId9"/>
    <p:sldId id="326" r:id="rId10"/>
    <p:sldId id="323" r:id="rId11"/>
    <p:sldId id="308" r:id="rId12"/>
    <p:sldId id="313" r:id="rId13"/>
    <p:sldId id="312" r:id="rId14"/>
    <p:sldId id="310" r:id="rId15"/>
    <p:sldId id="325" r:id="rId16"/>
    <p:sldId id="311" r:id="rId17"/>
    <p:sldId id="314" r:id="rId18"/>
    <p:sldId id="327" r:id="rId19"/>
    <p:sldId id="302" r:id="rId20"/>
    <p:sldId id="335" r:id="rId21"/>
    <p:sldId id="321" r:id="rId22"/>
    <p:sldId id="328" r:id="rId23"/>
    <p:sldId id="330" r:id="rId24"/>
    <p:sldId id="329" r:id="rId25"/>
    <p:sldId id="303" r:id="rId26"/>
    <p:sldId id="305" r:id="rId27"/>
    <p:sldId id="304" r:id="rId28"/>
    <p:sldId id="331" r:id="rId29"/>
    <p:sldId id="332" r:id="rId30"/>
    <p:sldId id="333" r:id="rId31"/>
    <p:sldId id="337" r:id="rId32"/>
    <p:sldId id="322" r:id="rId33"/>
    <p:sldId id="309" r:id="rId34"/>
    <p:sldId id="317" r:id="rId35"/>
    <p:sldId id="318" r:id="rId36"/>
    <p:sldId id="319" r:id="rId37"/>
    <p:sldId id="324" r:id="rId38"/>
    <p:sldId id="338" r:id="rId39"/>
    <p:sldId id="307" r:id="rId40"/>
    <p:sldId id="265" r:id="rId4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A7BD"/>
    <a:srgbClr val="69B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6" autoAdjust="0"/>
    <p:restoredTop sz="96196" autoAdjust="0"/>
  </p:normalViewPr>
  <p:slideViewPr>
    <p:cSldViewPr>
      <p:cViewPr varScale="1">
        <p:scale>
          <a:sx n="98" d="100"/>
          <a:sy n="98" d="100"/>
        </p:scale>
        <p:origin x="75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78AA6-7E72-4212-8197-229EDE3F3994}" type="datetime1">
              <a:rPr lang="ko-KR" altLang="en-US" smtClean="0"/>
              <a:t>2018-10-27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E880D-23C9-4B66-B482-C9B0A9C6C6E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7785635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81DC9-20D1-4214-93BF-D61DE5DD760B}" type="datetime1">
              <a:rPr lang="ko-KR" altLang="en-US" smtClean="0"/>
              <a:t>2018-10-27</a:t>
            </a:fld>
            <a:endParaRPr lang="ko-KR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F3882-DEFD-4E72-8E13-72C60FD89A16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670693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CBAE6EE-A410-4200-AA1B-E7BA77B9A416}" type="datetime1">
              <a:rPr lang="ko-KR" altLang="en-US" smtClean="0"/>
              <a:t>2018-10-27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7634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BA00A7D-61BB-45D3-B032-D213D5AD48D5}" type="datetime1">
              <a:rPr lang="ko-KR" altLang="en-US" smtClean="0"/>
              <a:t>2018-10-27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7962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79812" y="1923678"/>
            <a:ext cx="3384376" cy="104824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z="36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664" y="3003798"/>
            <a:ext cx="3384376" cy="481178"/>
          </a:xfrm>
          <a:prstGeom prst="rect">
            <a:avLst/>
          </a:prstGeom>
        </p:spPr>
        <p:txBody>
          <a:bodyPr anchor="ctr"/>
          <a:lstStyle>
            <a:lvl1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sp>
        <p:nvSpPr>
          <p:cNvPr id="3" name="Oval 2"/>
          <p:cNvSpPr/>
          <p:nvPr userDrawn="1"/>
        </p:nvSpPr>
        <p:spPr>
          <a:xfrm>
            <a:off x="2979198" y="996200"/>
            <a:ext cx="3240360" cy="3240360"/>
          </a:xfrm>
          <a:prstGeom prst="ellipse">
            <a:avLst/>
          </a:prstGeom>
          <a:noFill/>
          <a:ln w="158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19672" y="123478"/>
            <a:ext cx="752432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19672" y="699542"/>
            <a:ext cx="7524328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7418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3888" y="627534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563888" y="2031690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563888" y="3435846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6077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4002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483768" y="303498"/>
            <a:ext cx="1944216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76775" y="303498"/>
            <a:ext cx="1944216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0389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247964" y="339502"/>
            <a:ext cx="1944216" cy="44644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4448" y="2774906"/>
            <a:ext cx="2304016" cy="2029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95536" y="2774906"/>
            <a:ext cx="3600160" cy="2029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9681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rot="10800000">
            <a:off x="6804000" y="1"/>
            <a:ext cx="2340000" cy="2340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424595" y="286544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260726" y="1476772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424595" y="2662808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88464" y="1476772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Right Triangle 13"/>
          <p:cNvSpPr/>
          <p:nvPr userDrawn="1"/>
        </p:nvSpPr>
        <p:spPr>
          <a:xfrm>
            <a:off x="0" y="2803500"/>
            <a:ext cx="2340000" cy="2340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1026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59194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75218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691242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259194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475218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691242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563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787774"/>
            <a:ext cx="9144000" cy="23557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953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916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6493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6352"/>
            <a:ext cx="3672408" cy="366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71161" y="1446782"/>
            <a:ext cx="3325137" cy="23237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77124" y="506011"/>
            <a:ext cx="2376264" cy="4104459"/>
            <a:chOff x="2627784" y="1825002"/>
            <a:chExt cx="1198166" cy="2069560"/>
          </a:xfrm>
        </p:grpSpPr>
        <p:sp>
          <p:nvSpPr>
            <p:cNvPr id="7" name="Rounded Rectangle 6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12" name="Oval 11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" name="Rounded Rectangle 12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526032" y="843558"/>
            <a:ext cx="2091935" cy="32985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5554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77563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35169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G:\002-KIMS BUSINESS\007-02-Googleslidesppt\02-GSppt-Contents-Kim\20170429\02-\item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65" y="357831"/>
            <a:ext cx="3101574" cy="341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3"/>
          <p:cNvSpPr/>
          <p:nvPr userDrawn="1"/>
        </p:nvSpPr>
        <p:spPr>
          <a:xfrm rot="2539017">
            <a:off x="-150396" y="312859"/>
            <a:ext cx="1311499" cy="276834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7"/>
          <p:cNvSpPr/>
          <p:nvPr userDrawn="1"/>
        </p:nvSpPr>
        <p:spPr>
          <a:xfrm rot="2539017">
            <a:off x="7980742" y="4555158"/>
            <a:ext cx="1313980" cy="276835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843808" y="0"/>
            <a:ext cx="6300192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284380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2622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7544" y="0"/>
            <a:ext cx="3312368" cy="134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67544" y="3795886"/>
            <a:ext cx="3312368" cy="134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67544" y="1491630"/>
            <a:ext cx="3312368" cy="2160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2415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07904" y="2253238"/>
            <a:ext cx="5436096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07904" y="2726814"/>
            <a:ext cx="543609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359273" y="1356135"/>
            <a:ext cx="2420639" cy="2425386"/>
            <a:chOff x="894913" y="1065128"/>
            <a:chExt cx="2420639" cy="2425386"/>
          </a:xfrm>
        </p:grpSpPr>
        <p:pic>
          <p:nvPicPr>
            <p:cNvPr id="5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04758">
              <a:off x="963129" y="1820488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69023">
              <a:off x="1645526" y="1354124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1115616" y="1539635"/>
              <a:ext cx="1616891" cy="1616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75233">
              <a:off x="894913" y="1065128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/>
          <p:cNvSpPr/>
          <p:nvPr userDrawn="1"/>
        </p:nvSpPr>
        <p:spPr>
          <a:xfrm rot="2539017">
            <a:off x="-150396" y="312859"/>
            <a:ext cx="1311499" cy="276834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7"/>
          <p:cNvSpPr/>
          <p:nvPr userDrawn="1"/>
        </p:nvSpPr>
        <p:spPr>
          <a:xfrm rot="2539017">
            <a:off x="7980742" y="4555158"/>
            <a:ext cx="1313980" cy="276835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2691166" y="319499"/>
            <a:ext cx="4378671" cy="4443349"/>
            <a:chOff x="2987824" y="255370"/>
            <a:chExt cx="3658591" cy="3712633"/>
          </a:xfrm>
        </p:grpSpPr>
        <p:sp>
          <p:nvSpPr>
            <p:cNvPr id="16" name="Rounded Rectangle 7"/>
            <p:cNvSpPr/>
            <p:nvPr userDrawn="1"/>
          </p:nvSpPr>
          <p:spPr>
            <a:xfrm rot="2743412">
              <a:off x="2570129" y="839249"/>
              <a:ext cx="1479455" cy="311698"/>
            </a:xfrm>
            <a:custGeom>
              <a:avLst/>
              <a:gdLst/>
              <a:ahLst/>
              <a:cxnLst/>
              <a:rect l="l" t="t" r="r" b="b"/>
              <a:pathLst>
                <a:path w="1313980" h="276835">
                  <a:moveTo>
                    <a:pt x="282631" y="184641"/>
                  </a:moveTo>
                  <a:cubicBezTo>
                    <a:pt x="292404" y="174868"/>
                    <a:pt x="305907" y="168823"/>
                    <a:pt x="320820" y="168822"/>
                  </a:cubicBezTo>
                  <a:lnTo>
                    <a:pt x="1281494" y="168822"/>
                  </a:lnTo>
                  <a:lnTo>
                    <a:pt x="1162861" y="276834"/>
                  </a:lnTo>
                  <a:lnTo>
                    <a:pt x="320820" y="276835"/>
                  </a:lnTo>
                  <a:cubicBezTo>
                    <a:pt x="290992" y="276835"/>
                    <a:pt x="266814" y="252656"/>
                    <a:pt x="266814" y="222829"/>
                  </a:cubicBezTo>
                  <a:cubicBezTo>
                    <a:pt x="266814" y="207915"/>
                    <a:pt x="272859" y="194413"/>
                    <a:pt x="282631" y="184641"/>
                  </a:cubicBezTo>
                  <a:close/>
                  <a:moveTo>
                    <a:pt x="15817" y="15819"/>
                  </a:moveTo>
                  <a:cubicBezTo>
                    <a:pt x="25590" y="6046"/>
                    <a:pt x="39091" y="1"/>
                    <a:pt x="54005" y="1"/>
                  </a:cubicBezTo>
                  <a:lnTo>
                    <a:pt x="1215638" y="0"/>
                  </a:lnTo>
                  <a:lnTo>
                    <a:pt x="1313980" y="108013"/>
                  </a:lnTo>
                  <a:lnTo>
                    <a:pt x="54005" y="108013"/>
                  </a:lnTo>
                  <a:cubicBezTo>
                    <a:pt x="24178" y="108013"/>
                    <a:pt x="0" y="83834"/>
                    <a:pt x="0" y="54007"/>
                  </a:cubicBezTo>
                  <a:cubicBezTo>
                    <a:pt x="0" y="39093"/>
                    <a:pt x="6044" y="25592"/>
                    <a:pt x="15817" y="15819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ed Rectangle 3"/>
            <p:cNvSpPr/>
            <p:nvPr userDrawn="1"/>
          </p:nvSpPr>
          <p:spPr>
            <a:xfrm rot="2588287">
              <a:off x="4911045" y="3207276"/>
              <a:ext cx="1476662" cy="311697"/>
            </a:xfrm>
            <a:custGeom>
              <a:avLst/>
              <a:gdLst/>
              <a:ahLst/>
              <a:cxnLst/>
              <a:rect l="l" t="t" r="r" b="b"/>
              <a:pathLst>
                <a:path w="1311499" h="276834">
                  <a:moveTo>
                    <a:pt x="0" y="168822"/>
                  </a:moveTo>
                  <a:lnTo>
                    <a:pt x="1257493" y="168822"/>
                  </a:lnTo>
                  <a:cubicBezTo>
                    <a:pt x="1287320" y="168822"/>
                    <a:pt x="1311499" y="193001"/>
                    <a:pt x="1311499" y="222828"/>
                  </a:cubicBezTo>
                  <a:cubicBezTo>
                    <a:pt x="1311499" y="252655"/>
                    <a:pt x="1287320" y="276834"/>
                    <a:pt x="1257493" y="276834"/>
                  </a:cubicBezTo>
                  <a:lnTo>
                    <a:pt x="98341" y="276834"/>
                  </a:lnTo>
                  <a:close/>
                  <a:moveTo>
                    <a:pt x="13263" y="108012"/>
                  </a:moveTo>
                  <a:lnTo>
                    <a:pt x="131896" y="0"/>
                  </a:lnTo>
                  <a:lnTo>
                    <a:pt x="990679" y="0"/>
                  </a:lnTo>
                  <a:cubicBezTo>
                    <a:pt x="1020506" y="0"/>
                    <a:pt x="1044685" y="24179"/>
                    <a:pt x="1044685" y="54006"/>
                  </a:cubicBezTo>
                  <a:cubicBezTo>
                    <a:pt x="1044685" y="83833"/>
                    <a:pt x="1020506" y="108012"/>
                    <a:pt x="990679" y="108012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/>
            <p:cNvGrpSpPr/>
            <p:nvPr userDrawn="1"/>
          </p:nvGrpSpPr>
          <p:grpSpPr>
            <a:xfrm>
              <a:off x="2987824" y="302237"/>
              <a:ext cx="3658591" cy="3665766"/>
              <a:chOff x="894913" y="1065128"/>
              <a:chExt cx="2420639" cy="2425386"/>
            </a:xfrm>
          </p:grpSpPr>
          <p:pic>
            <p:nvPicPr>
              <p:cNvPr id="8" name="Picture 7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4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04758">
                <a:off x="963129" y="1820488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569023">
                <a:off x="1645526" y="1354124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1115616" y="1539635"/>
                <a:ext cx="1616891" cy="16168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4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475233">
                <a:off x="894913" y="1065128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Oval 18"/>
            <p:cNvSpPr/>
            <p:nvPr userDrawn="1"/>
          </p:nvSpPr>
          <p:spPr>
            <a:xfrm>
              <a:off x="3452395" y="1155308"/>
              <a:ext cx="2188355" cy="218835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92288" y="2283718"/>
            <a:ext cx="2359424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92140" y="2859781"/>
            <a:ext cx="2359424" cy="576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166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07904" y="2253238"/>
            <a:ext cx="5436096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07904" y="2726814"/>
            <a:ext cx="543609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359273" y="1356135"/>
            <a:ext cx="2420639" cy="2425386"/>
            <a:chOff x="894913" y="1065128"/>
            <a:chExt cx="2420639" cy="2425386"/>
          </a:xfrm>
        </p:grpSpPr>
        <p:pic>
          <p:nvPicPr>
            <p:cNvPr id="5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04758">
              <a:off x="963129" y="1820488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69023">
              <a:off x="1645526" y="1354124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1115616" y="1539635"/>
              <a:ext cx="1616891" cy="1616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75233">
              <a:off x="894913" y="1065128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3148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19672" y="123478"/>
            <a:ext cx="752432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19672" y="699542"/>
            <a:ext cx="7524328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3714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39479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9462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8820472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99542"/>
            <a:ext cx="882047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xmlns="" id="{97845489-B228-40CA-99BD-CBA41EE6F99E}"/>
              </a:ext>
            </a:extLst>
          </p:cNvPr>
          <p:cNvSpPr/>
          <p:nvPr userDrawn="1"/>
        </p:nvSpPr>
        <p:spPr>
          <a:xfrm>
            <a:off x="0" y="1059582"/>
            <a:ext cx="9144000" cy="40839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74" r:id="rId4"/>
    <p:sldLayoutId id="2147483675" r:id="rId5"/>
    <p:sldLayoutId id="2147483677" r:id="rId6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52" r:id="rId3"/>
    <p:sldLayoutId id="2147483660" r:id="rId4"/>
    <p:sldLayoutId id="2147483662" r:id="rId5"/>
    <p:sldLayoutId id="2147483665" r:id="rId6"/>
    <p:sldLayoutId id="2147483666" r:id="rId7"/>
    <p:sldLayoutId id="2147483663" r:id="rId8"/>
    <p:sldLayoutId id="2147483664" r:id="rId9"/>
    <p:sldLayoutId id="2147483667" r:id="rId10"/>
    <p:sldLayoutId id="2147483668" r:id="rId11"/>
    <p:sldLayoutId id="2147483655" r:id="rId12"/>
    <p:sldLayoutId id="2147483669" r:id="rId13"/>
    <p:sldLayoutId id="2147483670" r:id="rId14"/>
    <p:sldLayoutId id="2147483671" r:id="rId15"/>
    <p:sldLayoutId id="2147483656" r:id="rId16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="" xmlns:a16="http://schemas.microsoft.com/office/drawing/2014/main" id="{26569B9A-5FC2-8040-BF84-F3F35E2950EC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2834733" y="2427734"/>
            <a:ext cx="3546542" cy="1048242"/>
          </a:xfrm>
        </p:spPr>
        <p:txBody>
          <a:bodyPr/>
          <a:lstStyle/>
          <a:p>
            <a:pPr eaLnBrk="1" hangingPunct="1"/>
            <a:r>
              <a:rPr lang="en-US" altLang="en-US" sz="2500" dirty="0" smtClean="0">
                <a:solidFill>
                  <a:schemeClr val="tx1"/>
                </a:solidFill>
              </a:rPr>
              <a:t>Salon Live Production </a:t>
            </a:r>
            <a:r>
              <a:rPr lang="en-US" altLang="en-US" sz="2500" dirty="0" err="1" smtClean="0">
                <a:solidFill>
                  <a:schemeClr val="tx1"/>
                </a:solidFill>
              </a:rPr>
              <a:t>Flypack</a:t>
            </a:r>
            <a:r>
              <a:rPr lang="en-US" altLang="en-US" sz="2500" dirty="0" smtClean="0">
                <a:solidFill>
                  <a:schemeClr val="tx1"/>
                </a:solidFill>
              </a:rPr>
              <a:t> </a:t>
            </a:r>
            <a:endParaRPr lang="en-US" altLang="en-US" sz="25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059582"/>
            <a:ext cx="936104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8275873" y="4889584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050" dirty="0" smtClean="0"/>
              <a:t>V3 1.10.18</a:t>
            </a:r>
            <a:endParaRPr lang="en-MY" sz="1050" dirty="0"/>
          </a:p>
        </p:txBody>
      </p:sp>
    </p:spTree>
    <p:extLst>
      <p:ext uri="{BB962C8B-B14F-4D97-AF65-F5344CB8AC3E}">
        <p14:creationId xmlns:p14="http://schemas.microsoft.com/office/powerpoint/2010/main" val="331244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 dirty="0" smtClean="0">
                <a:solidFill>
                  <a:schemeClr val="tx1"/>
                </a:solidFill>
              </a:rPr>
              <a:t>Black magic 4M/E Broadcast Studio Mixer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MY" dirty="0">
                <a:solidFill>
                  <a:schemeClr val="tx1"/>
                </a:solidFill>
              </a:rPr>
              <a:t>20-Input 12G 4K Switcher with 4 mix/effects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795" y="1022509"/>
            <a:ext cx="3672409" cy="2008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79512" y="3031316"/>
            <a:ext cx="4176464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MY" sz="1400" b="1" dirty="0"/>
              <a:t> </a:t>
            </a:r>
            <a:r>
              <a:rPr lang="en-MY" sz="1400" b="1" dirty="0" smtClean="0"/>
              <a:t>  Inputs</a:t>
            </a:r>
            <a:endParaRPr lang="en-MY" sz="1400" b="1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MY" sz="1050" dirty="0" smtClean="0"/>
              <a:t>ATEM </a:t>
            </a:r>
            <a:r>
              <a:rPr lang="en-MY" sz="1050" dirty="0"/>
              <a:t>Broadcast Studio 4K model features 20 12G-SDI inputs  </a:t>
            </a:r>
            <a:r>
              <a:rPr lang="en-MY" sz="1050" dirty="0" smtClean="0"/>
              <a:t> for </a:t>
            </a:r>
            <a:r>
              <a:rPr lang="en-MY" sz="1050" dirty="0"/>
              <a:t>working in HD and Ultra HD up to 2160p60. </a:t>
            </a:r>
            <a:endParaRPr lang="en-MY" sz="1050" dirty="0" smtClean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MY" sz="1050" dirty="0" smtClean="0"/>
              <a:t>Every </a:t>
            </a:r>
            <a:r>
              <a:rPr lang="en-MY" sz="1050" dirty="0"/>
              <a:t>input supports embedded audio mixing and features </a:t>
            </a:r>
            <a:r>
              <a:rPr lang="en-MY" sz="1050" dirty="0" smtClean="0"/>
              <a:t>a</a:t>
            </a:r>
          </a:p>
          <a:p>
            <a:pPr algn="just"/>
            <a:r>
              <a:rPr lang="en-MY" sz="1050" dirty="0"/>
              <a:t> </a:t>
            </a:r>
            <a:r>
              <a:rPr lang="en-MY" sz="1050" dirty="0" smtClean="0"/>
              <a:t>    frame </a:t>
            </a:r>
            <a:r>
              <a:rPr lang="en-MY" sz="1050" dirty="0"/>
              <a:t>resynchronizer </a:t>
            </a:r>
            <a:endParaRPr lang="en-MY" sz="1050" dirty="0" smtClean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MY" sz="1050" dirty="0" smtClean="0"/>
              <a:t>2 </a:t>
            </a:r>
            <a:r>
              <a:rPr lang="en-MY" sz="1050" dirty="0"/>
              <a:t>balanced XLR audio inputs for connecting professional </a:t>
            </a:r>
            <a:r>
              <a:rPr lang="en-MY" sz="1050" dirty="0" smtClean="0"/>
              <a:t>mixers</a:t>
            </a:r>
            <a:endParaRPr lang="en-MY" sz="1050" dirty="0"/>
          </a:p>
        </p:txBody>
      </p:sp>
      <p:sp>
        <p:nvSpPr>
          <p:cNvPr id="5" name="TextBox 4"/>
          <p:cNvSpPr txBox="1"/>
          <p:nvPr/>
        </p:nvSpPr>
        <p:spPr>
          <a:xfrm>
            <a:off x="4644008" y="3066251"/>
            <a:ext cx="43924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MY" sz="1400" dirty="0" smtClean="0"/>
              <a:t>     Outputs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sz="1100" dirty="0" smtClean="0"/>
              <a:t>Record video </a:t>
            </a:r>
            <a:r>
              <a:rPr lang="en-MY" sz="1100" dirty="0"/>
              <a:t>master and to broadcast </a:t>
            </a:r>
            <a:r>
              <a:rPr lang="en-MY" sz="1100" dirty="0" smtClean="0"/>
              <a:t>the </a:t>
            </a:r>
            <a:r>
              <a:rPr lang="en-MY" sz="1100" dirty="0"/>
              <a:t>program </a:t>
            </a:r>
            <a:r>
              <a:rPr lang="en-MY" sz="1100" dirty="0" smtClean="0"/>
              <a:t>to  the</a:t>
            </a:r>
          </a:p>
          <a:p>
            <a:pPr algn="just"/>
            <a:r>
              <a:rPr lang="en-MY" sz="1100" dirty="0"/>
              <a:t> </a:t>
            </a:r>
            <a:r>
              <a:rPr lang="en-MY" sz="1100" dirty="0" smtClean="0"/>
              <a:t>       audience </a:t>
            </a:r>
            <a:r>
              <a:rPr lang="en-MY" sz="1100" dirty="0"/>
              <a:t>at the </a:t>
            </a:r>
            <a:r>
              <a:rPr lang="en-MY" sz="1100" dirty="0" smtClean="0"/>
              <a:t>event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sz="1100" dirty="0" smtClean="0"/>
              <a:t>ATEM </a:t>
            </a:r>
            <a:r>
              <a:rPr lang="en-MY" sz="1100" dirty="0"/>
              <a:t>includes program and down converted program outputs plus auxiliary outputs allowing clean feeds, perfect </a:t>
            </a:r>
            <a:r>
              <a:rPr lang="en-MY" sz="1100" dirty="0" smtClean="0"/>
              <a:t>for</a:t>
            </a:r>
          </a:p>
          <a:p>
            <a:pPr algn="just"/>
            <a:r>
              <a:rPr lang="en-MY" sz="1100" dirty="0"/>
              <a:t> </a:t>
            </a:r>
            <a:r>
              <a:rPr lang="en-MY" sz="1100" dirty="0" smtClean="0"/>
              <a:t>       connecting </a:t>
            </a:r>
            <a:r>
              <a:rPr lang="en-MY" sz="1100" dirty="0"/>
              <a:t>to giant outdoor LED screens, projectors, </a:t>
            </a:r>
            <a:r>
              <a:rPr lang="en-MY" sz="1100" dirty="0" smtClean="0"/>
              <a:t>disk</a:t>
            </a:r>
          </a:p>
          <a:p>
            <a:pPr algn="just"/>
            <a:r>
              <a:rPr lang="en-MY" sz="1100" dirty="0"/>
              <a:t> </a:t>
            </a:r>
            <a:r>
              <a:rPr lang="en-MY" sz="1100" dirty="0" smtClean="0"/>
              <a:t>       recorders</a:t>
            </a:r>
            <a:r>
              <a:rPr lang="en-MY" sz="1100" dirty="0"/>
              <a:t>, monitors and broadcast </a:t>
            </a:r>
            <a:r>
              <a:rPr lang="en-MY" sz="1100" dirty="0" smtClean="0"/>
              <a:t>decks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sz="1100" dirty="0" smtClean="0"/>
              <a:t>Balanced </a:t>
            </a:r>
            <a:r>
              <a:rPr lang="en-MY" sz="1100" dirty="0"/>
              <a:t>XLR output of your audio mix, which is </a:t>
            </a:r>
            <a:r>
              <a:rPr lang="en-MY" sz="1100" dirty="0" smtClean="0"/>
              <a:t>also</a:t>
            </a:r>
          </a:p>
          <a:p>
            <a:pPr algn="just"/>
            <a:r>
              <a:rPr lang="en-MY" sz="1100" dirty="0"/>
              <a:t> </a:t>
            </a:r>
            <a:r>
              <a:rPr lang="en-MY" sz="1100" dirty="0" smtClean="0"/>
              <a:t>       embedded </a:t>
            </a:r>
            <a:r>
              <a:rPr lang="en-MY" sz="1100" dirty="0"/>
              <a:t>into all video outputs.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06" y="4374645"/>
            <a:ext cx="68281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1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 dirty="0" smtClean="0">
                <a:solidFill>
                  <a:schemeClr val="tx1"/>
                </a:solidFill>
              </a:rPr>
              <a:t>Black magic 1M/E Advance Panel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MY" dirty="0" smtClean="0">
                <a:solidFill>
                  <a:schemeClr val="tx1"/>
                </a:solidFill>
              </a:rPr>
              <a:t>Advanced Control </a:t>
            </a:r>
            <a:r>
              <a:rPr lang="en-MY" dirty="0">
                <a:solidFill>
                  <a:schemeClr val="tx1"/>
                </a:solidFill>
              </a:rPr>
              <a:t>Panel for ATEM Switchers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32691" y="1491630"/>
            <a:ext cx="52200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/>
              <a:t>H</a:t>
            </a:r>
            <a:r>
              <a:rPr lang="en-MY" sz="1600" dirty="0" smtClean="0"/>
              <a:t>igh </a:t>
            </a:r>
            <a:r>
              <a:rPr lang="en-MY" sz="1600" dirty="0"/>
              <a:t>quality curved buttons that help </a:t>
            </a:r>
            <a:r>
              <a:rPr lang="en-MY" sz="1600" dirty="0" smtClean="0"/>
              <a:t>reduce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incorrect </a:t>
            </a:r>
            <a:r>
              <a:rPr lang="en-MY" sz="1600" dirty="0"/>
              <a:t>key </a:t>
            </a:r>
            <a:r>
              <a:rPr lang="en-MY" sz="1600" dirty="0" smtClean="0"/>
              <a:t>presses</a:t>
            </a:r>
          </a:p>
          <a:p>
            <a:endParaRPr lang="en-MY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/>
              <a:t>P</a:t>
            </a:r>
            <a:r>
              <a:rPr lang="en-MY" sz="1600" dirty="0" smtClean="0"/>
              <a:t>rofessional </a:t>
            </a:r>
            <a:r>
              <a:rPr lang="en-MY" sz="1600" dirty="0"/>
              <a:t>joystick for DVE and </a:t>
            </a:r>
            <a:r>
              <a:rPr lang="en-MY" sz="1600" dirty="0" smtClean="0"/>
              <a:t>camera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adjustments</a:t>
            </a:r>
          </a:p>
          <a:p>
            <a:endParaRPr lang="en-MY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/>
              <a:t>S</a:t>
            </a:r>
            <a:r>
              <a:rPr lang="en-MY" sz="1600" dirty="0" smtClean="0"/>
              <a:t>mooth </a:t>
            </a:r>
            <a:r>
              <a:rPr lang="en-MY" sz="1600" dirty="0"/>
              <a:t>weighted T</a:t>
            </a:r>
            <a:r>
              <a:rPr lang="en-MY" sz="1600" dirty="0" smtClean="0"/>
              <a:t>‑bar fader</a:t>
            </a:r>
          </a:p>
          <a:p>
            <a:endParaRPr lang="en-MY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/>
              <a:t>S</a:t>
            </a:r>
            <a:r>
              <a:rPr lang="en-MY" sz="1600" dirty="0" smtClean="0"/>
              <a:t>hift </a:t>
            </a:r>
            <a:r>
              <a:rPr lang="en-MY" sz="1600" dirty="0"/>
              <a:t>buttons allow you to double up the number </a:t>
            </a:r>
            <a:r>
              <a:rPr lang="en-MY" sz="1600" dirty="0" smtClean="0"/>
              <a:t>of</a:t>
            </a:r>
          </a:p>
          <a:p>
            <a:r>
              <a:rPr lang="en-MY" sz="1600" dirty="0" smtClean="0"/>
              <a:t>     inputs </a:t>
            </a:r>
            <a:r>
              <a:rPr lang="en-MY" sz="1600" dirty="0"/>
              <a:t>by selecting a second set of shifted </a:t>
            </a:r>
            <a:r>
              <a:rPr lang="en-MY" sz="1600" dirty="0" smtClean="0"/>
              <a:t>source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buttons </a:t>
            </a:r>
            <a:r>
              <a:rPr lang="en-MY" sz="1600" dirty="0"/>
              <a:t>so you can control up to 20 inputs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404955"/>
            <a:ext cx="682811" cy="707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19" y="1712924"/>
            <a:ext cx="3809272" cy="2226978"/>
          </a:xfrm>
          <a:prstGeom prst="roundRect">
            <a:avLst>
              <a:gd name="adj" fmla="val 8594"/>
            </a:avLst>
          </a:prstGeom>
          <a:gradFill>
            <a:gsLst>
              <a:gs pos="0">
                <a:srgbClr val="00B050">
                  <a:lumMod val="1000"/>
                  <a:lumOff val="99000"/>
                </a:srgb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3500000" scaled="1"/>
          </a:gra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210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 dirty="0">
                <a:solidFill>
                  <a:schemeClr val="tx1"/>
                </a:solidFill>
              </a:rPr>
              <a:t>ATEM Camera Control Panel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MY" dirty="0">
                <a:solidFill>
                  <a:schemeClr val="tx1"/>
                </a:solidFill>
              </a:rPr>
              <a:t>Remotely control four cameras, all from a single control panel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2227" y="2350122"/>
            <a:ext cx="4800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/>
              <a:t>Control up to 4 cameras at one time </a:t>
            </a:r>
            <a:r>
              <a:rPr lang="en-MY" sz="1600" dirty="0" smtClean="0"/>
              <a:t>including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 iris, shutter </a:t>
            </a:r>
            <a:r>
              <a:rPr lang="en-MY" sz="1600" dirty="0"/>
              <a:t>speed, white balance, master </a:t>
            </a:r>
            <a:r>
              <a:rPr lang="en-MY" sz="1600" dirty="0" smtClean="0"/>
              <a:t>gain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 pedestal, RGB </a:t>
            </a:r>
            <a:r>
              <a:rPr lang="en-MY" sz="1600" dirty="0"/>
              <a:t>and more.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38" y="4355571"/>
            <a:ext cx="682811" cy="707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53" y="1707654"/>
            <a:ext cx="3815992" cy="2115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284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 dirty="0" smtClean="0">
                <a:solidFill>
                  <a:schemeClr val="tx1"/>
                </a:solidFill>
              </a:rPr>
              <a:t>Hyper Deck Studio 12G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1760" y="73380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MY" sz="1200" dirty="0"/>
              <a:t>Rack Mounted HD-SDI SSD Disc Recorder 12G 4K</a:t>
            </a:r>
          </a:p>
        </p:txBody>
      </p:sp>
      <p:sp>
        <p:nvSpPr>
          <p:cNvPr id="7" name="Rectangle 6"/>
          <p:cNvSpPr/>
          <p:nvPr/>
        </p:nvSpPr>
        <p:spPr>
          <a:xfrm>
            <a:off x="3995936" y="1203598"/>
            <a:ext cx="51480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sz="1600" dirty="0" err="1" smtClean="0">
                <a:latin typeface="Open Sans"/>
              </a:rPr>
              <a:t>HyperDeck</a:t>
            </a:r>
            <a:r>
              <a:rPr lang="en-MY" sz="1600" dirty="0" smtClean="0">
                <a:latin typeface="Open Sans"/>
              </a:rPr>
              <a:t> </a:t>
            </a:r>
            <a:r>
              <a:rPr lang="en-MY" sz="1600" dirty="0">
                <a:latin typeface="Open Sans"/>
              </a:rPr>
              <a:t>Studio disk recorders let you record </a:t>
            </a:r>
            <a:r>
              <a:rPr lang="en-MY" sz="1600" dirty="0" smtClean="0">
                <a:latin typeface="Open Sans"/>
              </a:rPr>
              <a:t>the highest </a:t>
            </a:r>
            <a:r>
              <a:rPr lang="en-MY" sz="1600" dirty="0">
                <a:latin typeface="Open Sans"/>
              </a:rPr>
              <a:t>quality uncompressed or </a:t>
            </a:r>
            <a:r>
              <a:rPr lang="en-MY" sz="1600" dirty="0" smtClean="0">
                <a:latin typeface="Open Sans"/>
              </a:rPr>
              <a:t>compressed</a:t>
            </a:r>
          </a:p>
          <a:p>
            <a:pPr algn="just"/>
            <a:r>
              <a:rPr lang="en-MY" sz="1600" dirty="0">
                <a:latin typeface="Open Sans"/>
              </a:rPr>
              <a:t> </a:t>
            </a:r>
            <a:r>
              <a:rPr lang="en-MY" sz="1600" dirty="0" smtClean="0">
                <a:latin typeface="Open Sans"/>
              </a:rPr>
              <a:t>    </a:t>
            </a:r>
            <a:r>
              <a:rPr lang="en-MY" sz="1600" dirty="0" err="1" smtClean="0">
                <a:latin typeface="Open Sans"/>
              </a:rPr>
              <a:t>ProRes</a:t>
            </a:r>
            <a:r>
              <a:rPr lang="en-MY" sz="1600" dirty="0" smtClean="0">
                <a:latin typeface="Open Sans"/>
              </a:rPr>
              <a:t>  and </a:t>
            </a:r>
            <a:r>
              <a:rPr lang="en-MY" sz="1600" dirty="0" err="1">
                <a:latin typeface="Open Sans"/>
              </a:rPr>
              <a:t>DNxHD</a:t>
            </a:r>
            <a:r>
              <a:rPr lang="en-MY" sz="1600" dirty="0">
                <a:latin typeface="Open Sans"/>
              </a:rPr>
              <a:t> video formats using </a:t>
            </a:r>
            <a:r>
              <a:rPr lang="en-MY" sz="1600" dirty="0" smtClean="0">
                <a:latin typeface="Open Sans"/>
              </a:rPr>
              <a:t>fast 2.5“ </a:t>
            </a:r>
          </a:p>
          <a:p>
            <a:pPr algn="just"/>
            <a:r>
              <a:rPr lang="en-MY" sz="1600" dirty="0">
                <a:latin typeface="Open Sans"/>
              </a:rPr>
              <a:t> </a:t>
            </a:r>
            <a:r>
              <a:rPr lang="en-MY" sz="1600" dirty="0" smtClean="0">
                <a:latin typeface="Open Sans"/>
              </a:rPr>
              <a:t>    SSDs</a:t>
            </a:r>
          </a:p>
          <a:p>
            <a:pPr algn="just"/>
            <a:r>
              <a:rPr lang="en-MY" sz="1600" dirty="0" smtClean="0">
                <a:latin typeface="Open Sans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sz="1600" dirty="0" smtClean="0">
                <a:latin typeface="Open Sans"/>
              </a:rPr>
              <a:t>Designed </a:t>
            </a:r>
            <a:r>
              <a:rPr lang="en-MY" sz="1600" dirty="0">
                <a:latin typeface="Open Sans"/>
              </a:rPr>
              <a:t>with familiar VTR controls, </a:t>
            </a:r>
            <a:r>
              <a:rPr lang="en-MY" sz="1600" dirty="0" err="1" smtClean="0">
                <a:latin typeface="Open Sans"/>
              </a:rPr>
              <a:t>HyperDeck</a:t>
            </a:r>
            <a:endParaRPr lang="en-MY" sz="1600" dirty="0" smtClean="0">
              <a:latin typeface="Open Sans"/>
            </a:endParaRPr>
          </a:p>
          <a:p>
            <a:pPr algn="just"/>
            <a:r>
              <a:rPr lang="en-MY" sz="1600" dirty="0">
                <a:latin typeface="Open Sans"/>
              </a:rPr>
              <a:t> </a:t>
            </a:r>
            <a:r>
              <a:rPr lang="en-MY" sz="1600" dirty="0" smtClean="0">
                <a:latin typeface="Open Sans"/>
              </a:rPr>
              <a:t>    Studio </a:t>
            </a:r>
            <a:r>
              <a:rPr lang="en-MY" sz="1600" dirty="0">
                <a:latin typeface="Open Sans"/>
              </a:rPr>
              <a:t>includes innovative features that </a:t>
            </a:r>
            <a:r>
              <a:rPr lang="en-MY" sz="1600" dirty="0" smtClean="0">
                <a:latin typeface="Open Sans"/>
              </a:rPr>
              <a:t>extend</a:t>
            </a:r>
          </a:p>
          <a:p>
            <a:pPr algn="just"/>
            <a:r>
              <a:rPr lang="en-MY" sz="1600" dirty="0">
                <a:latin typeface="Open Sans"/>
              </a:rPr>
              <a:t> </a:t>
            </a:r>
            <a:r>
              <a:rPr lang="en-MY" sz="1600" dirty="0" smtClean="0">
                <a:latin typeface="Open Sans"/>
              </a:rPr>
              <a:t>    beyond the capabilities </a:t>
            </a:r>
            <a:r>
              <a:rPr lang="en-MY" sz="1600" dirty="0">
                <a:latin typeface="Open Sans"/>
              </a:rPr>
              <a:t>of traditional decks. </a:t>
            </a:r>
            <a:endParaRPr lang="en-MY" sz="1600" dirty="0" smtClean="0">
              <a:latin typeface="Open Sans"/>
            </a:endParaRPr>
          </a:p>
          <a:p>
            <a:pPr algn="just"/>
            <a:endParaRPr lang="en-MY" sz="1600" dirty="0" smtClean="0">
              <a:latin typeface="Open Sans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sz="1600" dirty="0" smtClean="0">
                <a:latin typeface="Open Sans"/>
              </a:rPr>
              <a:t>Dual </a:t>
            </a:r>
            <a:r>
              <a:rPr lang="en-MY" sz="1600" dirty="0">
                <a:latin typeface="Open Sans"/>
              </a:rPr>
              <a:t>SSD slots let you record </a:t>
            </a:r>
            <a:r>
              <a:rPr lang="en-MY" sz="1600" dirty="0" smtClean="0">
                <a:latin typeface="Open Sans"/>
              </a:rPr>
              <a:t>continuously,</a:t>
            </a:r>
          </a:p>
          <a:p>
            <a:pPr algn="just"/>
            <a:r>
              <a:rPr lang="en-MY" sz="1600" dirty="0">
                <a:latin typeface="Open Sans"/>
              </a:rPr>
              <a:t> </a:t>
            </a:r>
            <a:r>
              <a:rPr lang="en-MY" sz="1600" dirty="0" smtClean="0">
                <a:latin typeface="Open Sans"/>
              </a:rPr>
              <a:t>    so </a:t>
            </a:r>
            <a:r>
              <a:rPr lang="en-MY" sz="1600" dirty="0">
                <a:latin typeface="Open Sans"/>
              </a:rPr>
              <a:t>when </a:t>
            </a:r>
            <a:r>
              <a:rPr lang="en-MY" sz="1600" dirty="0" smtClean="0">
                <a:latin typeface="Open Sans"/>
              </a:rPr>
              <a:t>one </a:t>
            </a:r>
            <a:r>
              <a:rPr lang="en-MY" sz="1600" dirty="0">
                <a:latin typeface="Open Sans"/>
              </a:rPr>
              <a:t>disk is full recording </a:t>
            </a:r>
            <a:r>
              <a:rPr lang="en-MY" sz="1600" dirty="0" smtClean="0">
                <a:latin typeface="Open Sans"/>
              </a:rPr>
              <a:t>automatically</a:t>
            </a:r>
          </a:p>
          <a:p>
            <a:pPr algn="just"/>
            <a:r>
              <a:rPr lang="en-MY" sz="1600" dirty="0">
                <a:latin typeface="Open Sans"/>
              </a:rPr>
              <a:t> </a:t>
            </a:r>
            <a:r>
              <a:rPr lang="en-MY" sz="1600" dirty="0" smtClean="0">
                <a:latin typeface="Open Sans"/>
              </a:rPr>
              <a:t>    continues </a:t>
            </a:r>
            <a:r>
              <a:rPr lang="en-MY" sz="1600" dirty="0">
                <a:latin typeface="Open Sans"/>
              </a:rPr>
              <a:t>on the next SSD. You can mount an </a:t>
            </a:r>
            <a:r>
              <a:rPr lang="en-MY" sz="1600" dirty="0" smtClean="0">
                <a:latin typeface="Open Sans"/>
              </a:rPr>
              <a:t>SSD</a:t>
            </a:r>
          </a:p>
          <a:p>
            <a:pPr algn="just"/>
            <a:r>
              <a:rPr lang="en-MY" sz="1600" dirty="0">
                <a:latin typeface="Open Sans"/>
              </a:rPr>
              <a:t> </a:t>
            </a:r>
            <a:r>
              <a:rPr lang="en-MY" sz="1600" dirty="0" smtClean="0">
                <a:latin typeface="Open Sans"/>
              </a:rPr>
              <a:t>    recorded </a:t>
            </a:r>
            <a:r>
              <a:rPr lang="en-MY" sz="1600" dirty="0">
                <a:latin typeface="Open Sans"/>
              </a:rPr>
              <a:t>from </a:t>
            </a:r>
            <a:r>
              <a:rPr lang="en-MY" sz="1600" dirty="0" err="1">
                <a:latin typeface="Open Sans"/>
              </a:rPr>
              <a:t>HyperDeck</a:t>
            </a:r>
            <a:r>
              <a:rPr lang="en-MY" sz="1600" dirty="0">
                <a:latin typeface="Open Sans"/>
              </a:rPr>
              <a:t> Studio on any </a:t>
            </a:r>
            <a:r>
              <a:rPr lang="en-MY" sz="1600" dirty="0" smtClean="0">
                <a:latin typeface="Open Sans"/>
              </a:rPr>
              <a:t>computer</a:t>
            </a:r>
          </a:p>
          <a:p>
            <a:pPr algn="just"/>
            <a:r>
              <a:rPr lang="en-MY" sz="1600" dirty="0">
                <a:latin typeface="Open Sans"/>
              </a:rPr>
              <a:t> </a:t>
            </a:r>
            <a:r>
              <a:rPr lang="en-MY" sz="1600" dirty="0" smtClean="0">
                <a:latin typeface="Open Sans"/>
              </a:rPr>
              <a:t>    to access </a:t>
            </a:r>
            <a:r>
              <a:rPr lang="en-MY" sz="1600" dirty="0">
                <a:latin typeface="Open Sans"/>
              </a:rPr>
              <a:t>your </a:t>
            </a:r>
            <a:r>
              <a:rPr lang="en-MY" sz="1600" dirty="0" smtClean="0">
                <a:latin typeface="Open Sans"/>
              </a:rPr>
              <a:t>files and now can </a:t>
            </a:r>
            <a:r>
              <a:rPr lang="en-MY" sz="1600" dirty="0">
                <a:latin typeface="Open Sans"/>
              </a:rPr>
              <a:t>work </a:t>
            </a:r>
            <a:r>
              <a:rPr lang="en-MY" sz="1600" dirty="0" smtClean="0">
                <a:latin typeface="Open Sans"/>
              </a:rPr>
              <a:t>with media</a:t>
            </a:r>
          </a:p>
          <a:p>
            <a:pPr algn="just"/>
            <a:r>
              <a:rPr lang="en-MY" sz="1600" dirty="0">
                <a:latin typeface="Open Sans"/>
              </a:rPr>
              <a:t> </a:t>
            </a:r>
            <a:r>
              <a:rPr lang="en-MY" sz="1600" dirty="0" smtClean="0">
                <a:latin typeface="Open Sans"/>
              </a:rPr>
              <a:t>    directly </a:t>
            </a:r>
            <a:r>
              <a:rPr lang="en-MY" sz="1600" dirty="0">
                <a:latin typeface="Open Sans"/>
              </a:rPr>
              <a:t>without copying the </a:t>
            </a:r>
            <a:r>
              <a:rPr lang="en-MY" sz="1600" dirty="0" smtClean="0">
                <a:latin typeface="Open Sans"/>
              </a:rPr>
              <a:t>files</a:t>
            </a:r>
            <a:endParaRPr lang="en-MY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2" y="2149514"/>
            <a:ext cx="3817274" cy="788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388152"/>
            <a:ext cx="68281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2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 dirty="0" smtClean="0">
                <a:solidFill>
                  <a:schemeClr val="tx1"/>
                </a:solidFill>
              </a:rPr>
              <a:t>BLACKMAGIC SMART SCOPE DUO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MY" dirty="0" smtClean="0">
                <a:solidFill>
                  <a:schemeClr val="tx1"/>
                </a:solidFill>
              </a:rPr>
              <a:t>Persistence picture monitoring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1960" y="2203054"/>
            <a:ext cx="4788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1600" dirty="0" smtClean="0"/>
              <a:t>Black Magic Smart Scope </a:t>
            </a:r>
            <a:r>
              <a:rPr lang="en-MY" sz="1600" dirty="0"/>
              <a:t>Duo 4K is to check </a:t>
            </a:r>
            <a:r>
              <a:rPr lang="en-MY" sz="1600" dirty="0" smtClean="0"/>
              <a:t> the persistence </a:t>
            </a:r>
            <a:r>
              <a:rPr lang="en-MY" sz="1600" dirty="0"/>
              <a:t>of the camera </a:t>
            </a:r>
            <a:r>
              <a:rPr lang="en-MY" sz="1600" dirty="0" smtClean="0"/>
              <a:t>brightness, Black </a:t>
            </a:r>
            <a:r>
              <a:rPr lang="en-MY" sz="1600" dirty="0"/>
              <a:t>level, and </a:t>
            </a:r>
            <a:r>
              <a:rPr lang="en-MY" sz="1600" dirty="0" smtClean="0"/>
              <a:t>colour.</a:t>
            </a:r>
            <a:endParaRPr lang="en-MY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2" y="4371950"/>
            <a:ext cx="682811" cy="707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12388"/>
            <a:ext cx="3888432" cy="2534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759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 dirty="0" smtClean="0">
                <a:solidFill>
                  <a:schemeClr val="tx1"/>
                </a:solidFill>
              </a:rPr>
              <a:t>MULTI CHANNEL INTERCOM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MY" dirty="0" smtClean="0">
                <a:solidFill>
                  <a:schemeClr val="tx1"/>
                </a:solidFill>
              </a:rPr>
              <a:t>COMUNICATION </a:t>
            </a:r>
          </a:p>
        </p:txBody>
      </p:sp>
      <p:sp>
        <p:nvSpPr>
          <p:cNvPr id="4" name="Rectangle 3"/>
          <p:cNvSpPr/>
          <p:nvPr/>
        </p:nvSpPr>
        <p:spPr>
          <a:xfrm>
            <a:off x="4355976" y="2108999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MY" sz="1600" dirty="0"/>
              <a:t>A multi channel intercom lets the </a:t>
            </a:r>
            <a:r>
              <a:rPr lang="en-MY" sz="1600" dirty="0" smtClean="0"/>
              <a:t>director and</a:t>
            </a:r>
          </a:p>
          <a:p>
            <a:r>
              <a:rPr lang="en-MY" sz="1600" dirty="0" smtClean="0"/>
              <a:t>cameraman </a:t>
            </a:r>
            <a:r>
              <a:rPr lang="en-MY" sz="1600" dirty="0"/>
              <a:t>be on one </a:t>
            </a:r>
            <a:r>
              <a:rPr lang="en-MY" sz="1600" dirty="0" smtClean="0"/>
              <a:t>channel while </a:t>
            </a:r>
            <a:r>
              <a:rPr lang="en-MY" sz="1600" dirty="0"/>
              <a:t>the </a:t>
            </a:r>
            <a:r>
              <a:rPr lang="en-MY" sz="1600" dirty="0" smtClean="0"/>
              <a:t>stage</a:t>
            </a:r>
          </a:p>
          <a:p>
            <a:r>
              <a:rPr lang="en-MY" sz="1600" dirty="0" smtClean="0"/>
              <a:t>lighting </a:t>
            </a:r>
            <a:r>
              <a:rPr lang="en-MY" sz="1600" dirty="0"/>
              <a:t>and sound crew </a:t>
            </a:r>
            <a:r>
              <a:rPr lang="en-MY" sz="1600" dirty="0" smtClean="0"/>
              <a:t>uses another </a:t>
            </a:r>
            <a:r>
              <a:rPr lang="en-MY" sz="1600" dirty="0"/>
              <a:t>channels without </a:t>
            </a:r>
            <a:r>
              <a:rPr lang="en-MY" sz="1600" dirty="0" smtClean="0"/>
              <a:t>interruptions</a:t>
            </a:r>
            <a:endParaRPr lang="en-MY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38467"/>
            <a:ext cx="4048125" cy="1047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356299"/>
            <a:ext cx="68281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6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23478"/>
            <a:ext cx="7884368" cy="576064"/>
          </a:xfrm>
        </p:spPr>
        <p:txBody>
          <a:bodyPr/>
          <a:lstStyle/>
          <a:p>
            <a:r>
              <a:rPr lang="en-US" altLang="en-US" b="1" dirty="0">
                <a:solidFill>
                  <a:schemeClr val="tx1"/>
                </a:solidFill>
              </a:rPr>
              <a:t>Salon 4K Live </a:t>
            </a:r>
            <a:r>
              <a:rPr lang="en-US" altLang="en-US" b="1" dirty="0" smtClean="0">
                <a:solidFill>
                  <a:schemeClr val="tx1"/>
                </a:solidFill>
              </a:rPr>
              <a:t>production</a:t>
            </a:r>
            <a:endParaRPr lang="ko-KR" altLang="en-US" dirty="0"/>
          </a:p>
        </p:txBody>
      </p:sp>
      <p:sp>
        <p:nvSpPr>
          <p:cNvPr id="7" name="Oval 6"/>
          <p:cNvSpPr/>
          <p:nvPr/>
        </p:nvSpPr>
        <p:spPr>
          <a:xfrm>
            <a:off x="1720772" y="1553040"/>
            <a:ext cx="1008112" cy="10081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97773" y="2749325"/>
            <a:ext cx="2254112" cy="1746776"/>
            <a:chOff x="3017860" y="4363106"/>
            <a:chExt cx="1654565" cy="1746776"/>
          </a:xfrm>
        </p:grpSpPr>
        <p:sp>
          <p:nvSpPr>
            <p:cNvPr id="14" name="TextBox 13"/>
            <p:cNvSpPr txBox="1"/>
            <p:nvPr/>
          </p:nvSpPr>
          <p:spPr>
            <a:xfrm>
              <a:off x="3017860" y="4909553"/>
              <a:ext cx="165456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cs typeface="Arial" pitchFamily="34" charset="0"/>
                </a:rPr>
                <a:t>Whole set up only takes less than 30 minutes.</a:t>
              </a:r>
            </a:p>
            <a:p>
              <a:pPr algn="ctr"/>
              <a:r>
                <a:rPr lang="en-US" altLang="ko-KR" sz="1200" dirty="0" smtClean="0">
                  <a:cs typeface="Arial" pitchFamily="34" charset="0"/>
                </a:rPr>
                <a:t>All Cables in the </a:t>
              </a:r>
              <a:r>
                <a:rPr lang="en-US" altLang="ko-KR" sz="1200" dirty="0" err="1" smtClean="0">
                  <a:cs typeface="Arial" pitchFamily="34" charset="0"/>
                </a:rPr>
                <a:t>flypack</a:t>
              </a:r>
              <a:r>
                <a:rPr lang="en-US" altLang="ko-KR" sz="1200" dirty="0" smtClean="0">
                  <a:cs typeface="Arial" pitchFamily="34" charset="0"/>
                </a:rPr>
                <a:t> are pre wired, only need to connect the fiber cable and power up.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600" b="1" dirty="0">
                <a:cs typeface="Arial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324728" y="2749325"/>
            <a:ext cx="1800200" cy="3600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ko-KR" sz="1600" b="1" dirty="0">
                <a:solidFill>
                  <a:prstClr val="black"/>
                </a:solidFill>
                <a:cs typeface="Arial" pitchFamily="34" charset="0"/>
              </a:rPr>
              <a:t>FAST SET UP</a:t>
            </a:r>
            <a:endParaRPr lang="ko-KR" altLang="en-US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8" name="Oval 21"/>
          <p:cNvSpPr>
            <a:spLocks noChangeAspect="1"/>
          </p:cNvSpPr>
          <p:nvPr/>
        </p:nvSpPr>
        <p:spPr>
          <a:xfrm>
            <a:off x="7414549" y="1748257"/>
            <a:ext cx="347934" cy="350841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090" y="1818055"/>
            <a:ext cx="219475" cy="542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371950"/>
            <a:ext cx="682811" cy="7071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883" y="1557038"/>
            <a:ext cx="5627631" cy="3110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1375686" y="741537"/>
            <a:ext cx="302433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dirty="0" smtClean="0">
                <a:solidFill>
                  <a:schemeClr val="tx1"/>
                </a:solidFill>
              </a:rPr>
              <a:t>Specialities</a:t>
            </a:r>
            <a:endParaRPr lang="en-M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8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23478"/>
            <a:ext cx="7884368" cy="576064"/>
          </a:xfrm>
        </p:spPr>
        <p:txBody>
          <a:bodyPr/>
          <a:lstStyle/>
          <a:p>
            <a:r>
              <a:rPr lang="en-US" altLang="en-US" b="1" dirty="0">
                <a:solidFill>
                  <a:schemeClr val="tx1"/>
                </a:solidFill>
              </a:rPr>
              <a:t>Salon 4K Live </a:t>
            </a:r>
            <a:r>
              <a:rPr lang="en-US" altLang="en-US" b="1" dirty="0" smtClean="0">
                <a:solidFill>
                  <a:schemeClr val="tx1"/>
                </a:solidFill>
              </a:rPr>
              <a:t>production</a:t>
            </a:r>
            <a:endParaRPr lang="ko-KR" altLang="en-US" dirty="0"/>
          </a:p>
        </p:txBody>
      </p:sp>
      <p:sp>
        <p:nvSpPr>
          <p:cNvPr id="6" name="Oval 5"/>
          <p:cNvSpPr/>
          <p:nvPr/>
        </p:nvSpPr>
        <p:spPr>
          <a:xfrm>
            <a:off x="1556373" y="1606388"/>
            <a:ext cx="1008112" cy="10081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33374" y="2783538"/>
            <a:ext cx="2414492" cy="792514"/>
            <a:chOff x="3017860" y="4394038"/>
            <a:chExt cx="1772287" cy="792514"/>
          </a:xfrm>
        </p:grpSpPr>
        <p:sp>
          <p:nvSpPr>
            <p:cNvPr id="11" name="TextBox 10"/>
            <p:cNvSpPr txBox="1"/>
            <p:nvPr/>
          </p:nvSpPr>
          <p:spPr>
            <a:xfrm>
              <a:off x="3017860" y="4909553"/>
              <a:ext cx="177228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1200" dirty="0" smtClean="0">
                  <a:ea typeface="Glegoo" pitchFamily="2" charset="0"/>
                </a:rPr>
                <a:t>HD up to 4K UHD </a:t>
              </a:r>
              <a:endParaRPr lang="en-US" altLang="en-US" sz="1200" dirty="0">
                <a:ea typeface="Glegoo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17860" y="4394038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MY" altLang="ko-KR" sz="1600" b="1" dirty="0" smtClean="0">
                <a:cs typeface="Arial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160329" y="2783538"/>
            <a:ext cx="1800200" cy="3600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MY" altLang="ko-KR" sz="1600" b="1" dirty="0">
                <a:solidFill>
                  <a:prstClr val="black"/>
                </a:solidFill>
                <a:cs typeface="Arial" pitchFamily="34" charset="0"/>
              </a:rPr>
              <a:t>LIVE </a:t>
            </a:r>
            <a:r>
              <a:rPr lang="en-MY" altLang="ko-KR" sz="1600" b="1" dirty="0" smtClean="0">
                <a:solidFill>
                  <a:prstClr val="black"/>
                </a:solidFill>
                <a:cs typeface="Arial" pitchFamily="34" charset="0"/>
              </a:rPr>
              <a:t>HD - 4K </a:t>
            </a:r>
            <a:endParaRPr lang="en-MY" altLang="ko-KR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0" name="Rounded Rectangle 7"/>
          <p:cNvSpPr/>
          <p:nvPr/>
        </p:nvSpPr>
        <p:spPr>
          <a:xfrm>
            <a:off x="1882631" y="1957007"/>
            <a:ext cx="355596" cy="30687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2" name="Rounded Rectangle 7"/>
          <p:cNvSpPr/>
          <p:nvPr/>
        </p:nvSpPr>
        <p:spPr>
          <a:xfrm>
            <a:off x="7410717" y="1741595"/>
            <a:ext cx="355596" cy="30687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371950"/>
            <a:ext cx="682811" cy="707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208" y="1353348"/>
            <a:ext cx="5566449" cy="3131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1378575" y="836227"/>
            <a:ext cx="302433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dirty="0" smtClean="0">
                <a:solidFill>
                  <a:schemeClr val="tx1"/>
                </a:solidFill>
              </a:rPr>
              <a:t>Specialities</a:t>
            </a:r>
            <a:endParaRPr lang="en-M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3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23478"/>
            <a:ext cx="7884368" cy="576064"/>
          </a:xfrm>
        </p:spPr>
        <p:txBody>
          <a:bodyPr/>
          <a:lstStyle/>
          <a:p>
            <a:r>
              <a:rPr lang="en-US" altLang="en-US" b="1" dirty="0">
                <a:solidFill>
                  <a:schemeClr val="tx1"/>
                </a:solidFill>
              </a:rPr>
              <a:t>Salon 4K Live </a:t>
            </a:r>
            <a:r>
              <a:rPr lang="en-US" altLang="en-US" b="1" dirty="0" smtClean="0">
                <a:solidFill>
                  <a:schemeClr val="tx1"/>
                </a:solidFill>
              </a:rPr>
              <a:t>production</a:t>
            </a:r>
            <a:endParaRPr lang="ko-KR" altLang="en-US" dirty="0"/>
          </a:p>
        </p:txBody>
      </p:sp>
      <p:sp>
        <p:nvSpPr>
          <p:cNvPr id="6" name="Oval 5"/>
          <p:cNvSpPr/>
          <p:nvPr/>
        </p:nvSpPr>
        <p:spPr>
          <a:xfrm>
            <a:off x="1882631" y="1597446"/>
            <a:ext cx="1008112" cy="10081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115615" y="2716543"/>
            <a:ext cx="2398128" cy="977180"/>
            <a:chOff x="2912149" y="4394038"/>
            <a:chExt cx="1760276" cy="977180"/>
          </a:xfrm>
        </p:grpSpPr>
        <p:sp>
          <p:nvSpPr>
            <p:cNvPr id="11" name="TextBox 10"/>
            <p:cNvSpPr txBox="1"/>
            <p:nvPr/>
          </p:nvSpPr>
          <p:spPr>
            <a:xfrm>
              <a:off x="2912149" y="4909553"/>
              <a:ext cx="17602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1200" dirty="0" smtClean="0">
                  <a:ea typeface="Glegoo" pitchFamily="2" charset="0"/>
                </a:rPr>
                <a:t>12G SDI input and outputs for</a:t>
              </a:r>
            </a:p>
            <a:p>
              <a:pPr algn="ctr">
                <a:spcBef>
                  <a:spcPct val="0"/>
                </a:spcBef>
              </a:pPr>
              <a:r>
                <a:rPr lang="en-US" altLang="en-US" sz="1200" dirty="0" smtClean="0">
                  <a:ea typeface="Glegoo" pitchFamily="2" charset="0"/>
                </a:rPr>
                <a:t>High Quality 4K UHD Images</a:t>
              </a:r>
              <a:endParaRPr lang="en-US" altLang="en-US" sz="1200" dirty="0">
                <a:ea typeface="Glegoo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17860" y="4394038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MY" altLang="ko-KR" sz="1600" b="1" dirty="0" smtClean="0">
                <a:cs typeface="Arial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486587" y="2595815"/>
            <a:ext cx="1800200" cy="62328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MY" altLang="ko-KR" sz="16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lvl="0" algn="ctr"/>
            <a:r>
              <a:rPr lang="en-MY" altLang="ko-KR" sz="1600" b="1" dirty="0" smtClean="0">
                <a:solidFill>
                  <a:prstClr val="black"/>
                </a:solidFill>
                <a:cs typeface="Arial" pitchFamily="34" charset="0"/>
              </a:rPr>
              <a:t>12G – SDI capabilities</a:t>
            </a:r>
          </a:p>
          <a:p>
            <a:pPr lvl="0" algn="ctr"/>
            <a:endParaRPr lang="en-MY" altLang="ko-KR" sz="16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0" name="Rounded Rectangle 7"/>
          <p:cNvSpPr/>
          <p:nvPr/>
        </p:nvSpPr>
        <p:spPr>
          <a:xfrm>
            <a:off x="2208889" y="1948065"/>
            <a:ext cx="355596" cy="30687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2" name="Rounded Rectangle 7"/>
          <p:cNvSpPr/>
          <p:nvPr/>
        </p:nvSpPr>
        <p:spPr>
          <a:xfrm>
            <a:off x="7410717" y="1741595"/>
            <a:ext cx="355596" cy="30687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371950"/>
            <a:ext cx="682811" cy="7071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78575" y="836227"/>
            <a:ext cx="302433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dirty="0" smtClean="0">
                <a:solidFill>
                  <a:schemeClr val="tx1"/>
                </a:solidFill>
              </a:rPr>
              <a:t>Specialities</a:t>
            </a:r>
            <a:endParaRPr lang="en-MY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9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000" y="1311362"/>
            <a:ext cx="4805994" cy="3730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217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35896" y="2425609"/>
            <a:ext cx="5436096" cy="473576"/>
          </a:xfrm>
        </p:spPr>
        <p:txBody>
          <a:bodyPr/>
          <a:lstStyle/>
          <a:p>
            <a:pPr algn="ctr"/>
            <a:r>
              <a:rPr lang="en-MY" altLang="ko-KR" dirty="0" smtClean="0">
                <a:solidFill>
                  <a:schemeClr val="tx1"/>
                </a:solidFill>
              </a:rPr>
              <a:t>APPLICATIONS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309949"/>
            <a:ext cx="682811" cy="7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56066" y="2425609"/>
            <a:ext cx="5436096" cy="473576"/>
          </a:xfrm>
        </p:spPr>
        <p:txBody>
          <a:bodyPr/>
          <a:lstStyle/>
          <a:p>
            <a:pPr algn="ctr"/>
            <a:r>
              <a:rPr lang="en-MY" altLang="ko-KR" dirty="0" smtClean="0">
                <a:solidFill>
                  <a:schemeClr val="tx1"/>
                </a:solidFill>
              </a:rPr>
              <a:t>INTRODUCTION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56066" y="3014846"/>
            <a:ext cx="5436096" cy="288032"/>
          </a:xfrm>
        </p:spPr>
        <p:txBody>
          <a:bodyPr/>
          <a:lstStyle/>
          <a:p>
            <a:pPr lvl="0" algn="ctr"/>
            <a:r>
              <a:rPr lang="en-US" altLang="ko-KR" dirty="0" smtClean="0">
                <a:solidFill>
                  <a:schemeClr val="tx1"/>
                </a:solidFill>
              </a:rPr>
              <a:t>SALON 4K Live Production system</a:t>
            </a:r>
            <a:endParaRPr lang="en-US" altLang="ko-KR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309949"/>
            <a:ext cx="682811" cy="7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1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23478"/>
            <a:ext cx="7884368" cy="576064"/>
          </a:xfrm>
        </p:spPr>
        <p:txBody>
          <a:bodyPr/>
          <a:lstStyle/>
          <a:p>
            <a:r>
              <a:rPr lang="en-US" altLang="en-US" sz="2000" b="1" dirty="0" smtClean="0">
                <a:solidFill>
                  <a:schemeClr val="tx1"/>
                </a:solidFill>
              </a:rPr>
              <a:t>Salon 4K Live production</a:t>
            </a:r>
            <a:endParaRPr lang="ko-KR" altLang="en-US" sz="2000" dirty="0"/>
          </a:p>
        </p:txBody>
      </p:sp>
      <p:sp>
        <p:nvSpPr>
          <p:cNvPr id="7" name="Oval 6"/>
          <p:cNvSpPr/>
          <p:nvPr/>
        </p:nvSpPr>
        <p:spPr>
          <a:xfrm>
            <a:off x="1494906" y="1512688"/>
            <a:ext cx="1008112" cy="10081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71905" y="2516728"/>
            <a:ext cx="2715717" cy="1467134"/>
            <a:chOff x="2679032" y="4363106"/>
            <a:chExt cx="1993393" cy="1467134"/>
          </a:xfrm>
        </p:grpSpPr>
        <p:sp>
          <p:nvSpPr>
            <p:cNvPr id="14" name="TextBox 13"/>
            <p:cNvSpPr txBox="1"/>
            <p:nvPr/>
          </p:nvSpPr>
          <p:spPr>
            <a:xfrm>
              <a:off x="2679032" y="5183909"/>
              <a:ext cx="165456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cs typeface="Arial" pitchFamily="34" charset="0"/>
                </a:rPr>
                <a:t>Live coverage of concerts or carnivals.</a:t>
              </a:r>
            </a:p>
            <a:p>
              <a:pPr algn="ctr"/>
              <a:r>
                <a:rPr lang="en-US" altLang="ko-KR" sz="1200" dirty="0" smtClean="0">
                  <a:cs typeface="Arial" pitchFamily="34" charset="0"/>
                </a:rPr>
                <a:t>Projection on huge Screens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600" b="1" dirty="0">
                <a:cs typeface="Arial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98862" y="2645567"/>
            <a:ext cx="1800200" cy="5585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MY" altLang="ko-KR" sz="1600" b="1" dirty="0" smtClean="0">
                <a:solidFill>
                  <a:prstClr val="black"/>
                </a:solidFill>
                <a:cs typeface="Arial" pitchFamily="34" charset="0"/>
              </a:rPr>
              <a:t>CONCERTS / CARNIVALS</a:t>
            </a:r>
            <a:endParaRPr lang="ko-KR" altLang="en-US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0" name="Rounded Rectangle 7"/>
          <p:cNvSpPr/>
          <p:nvPr/>
        </p:nvSpPr>
        <p:spPr>
          <a:xfrm>
            <a:off x="1821164" y="1861062"/>
            <a:ext cx="355596" cy="30687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281" y="1752975"/>
            <a:ext cx="408467" cy="34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371950"/>
            <a:ext cx="682811" cy="7071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014" y="1347614"/>
            <a:ext cx="5891325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Text Placeholder 2"/>
          <p:cNvSpPr txBox="1">
            <a:spLocks/>
          </p:cNvSpPr>
          <p:nvPr/>
        </p:nvSpPr>
        <p:spPr>
          <a:xfrm>
            <a:off x="1439652" y="682281"/>
            <a:ext cx="7524328" cy="2880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23478"/>
            <a:ext cx="7884368" cy="576064"/>
          </a:xfrm>
        </p:spPr>
        <p:txBody>
          <a:bodyPr/>
          <a:lstStyle/>
          <a:p>
            <a:r>
              <a:rPr lang="en-US" altLang="en-US" sz="2000" b="1" dirty="0" smtClean="0">
                <a:solidFill>
                  <a:schemeClr val="tx1"/>
                </a:solidFill>
              </a:rPr>
              <a:t>Salon 4K Live production</a:t>
            </a:r>
            <a:endParaRPr lang="ko-KR" alt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67147" y="672937"/>
            <a:ext cx="7524328" cy="288032"/>
          </a:xfrm>
        </p:spPr>
        <p:txBody>
          <a:bodyPr/>
          <a:lstStyle/>
          <a:p>
            <a:pPr algn="ctr"/>
            <a:r>
              <a:rPr lang="en-US" altLang="ko-KR" sz="1600" dirty="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186818" y="1629225"/>
            <a:ext cx="1008112" cy="10081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63817" y="2877409"/>
            <a:ext cx="3202487" cy="783400"/>
            <a:chOff x="2321733" y="4363106"/>
            <a:chExt cx="2350692" cy="783400"/>
          </a:xfrm>
        </p:grpSpPr>
        <p:sp>
          <p:nvSpPr>
            <p:cNvPr id="17" name="TextBox 16"/>
            <p:cNvSpPr txBox="1"/>
            <p:nvPr/>
          </p:nvSpPr>
          <p:spPr>
            <a:xfrm>
              <a:off x="2321733" y="4869507"/>
              <a:ext cx="16545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cs typeface="Arial" pitchFamily="34" charset="0"/>
                </a:rPr>
                <a:t>Football, Badminton </a:t>
              </a:r>
              <a:r>
                <a:rPr lang="en-US" altLang="ko-KR" sz="1200" dirty="0" err="1" smtClean="0">
                  <a:cs typeface="Arial" pitchFamily="34" charset="0"/>
                </a:rPr>
                <a:t>etc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600" b="1" dirty="0" smtClean="0">
                <a:cs typeface="Arial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839047" y="2703954"/>
            <a:ext cx="1800200" cy="52287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ko-KR" sz="1600" b="1">
                <a:solidFill>
                  <a:prstClr val="black"/>
                </a:solidFill>
                <a:cs typeface="Arial" pitchFamily="34" charset="0"/>
              </a:rPr>
              <a:t>GAMES / SPORTS</a:t>
            </a:r>
            <a:endParaRPr lang="en-US" altLang="ko-KR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1" name="Rounded Rectangle 7"/>
          <p:cNvSpPr/>
          <p:nvPr/>
        </p:nvSpPr>
        <p:spPr>
          <a:xfrm>
            <a:off x="4951513" y="1741595"/>
            <a:ext cx="355596" cy="30687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074" y="1899996"/>
            <a:ext cx="353599" cy="438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4" y="4423089"/>
            <a:ext cx="682811" cy="7071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936" y="1408359"/>
            <a:ext cx="6237044" cy="3114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Text Placeholder 2"/>
          <p:cNvSpPr txBox="1">
            <a:spLocks/>
          </p:cNvSpPr>
          <p:nvPr/>
        </p:nvSpPr>
        <p:spPr>
          <a:xfrm>
            <a:off x="1439652" y="682281"/>
            <a:ext cx="7524328" cy="2880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2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23478"/>
            <a:ext cx="7884368" cy="576064"/>
          </a:xfrm>
        </p:spPr>
        <p:txBody>
          <a:bodyPr/>
          <a:lstStyle/>
          <a:p>
            <a:r>
              <a:rPr lang="en-US" altLang="en-US" sz="2000" b="1" dirty="0" smtClean="0">
                <a:solidFill>
                  <a:schemeClr val="tx1"/>
                </a:solidFill>
              </a:rPr>
              <a:t>Salon 4K Live production</a:t>
            </a:r>
            <a:endParaRPr lang="ko-KR" alt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67147" y="715126"/>
            <a:ext cx="7524328" cy="288032"/>
          </a:xfrm>
        </p:spPr>
        <p:txBody>
          <a:bodyPr/>
          <a:lstStyle/>
          <a:p>
            <a:pPr algn="ctr"/>
            <a:r>
              <a:rPr lang="en-US" altLang="ko-KR" sz="1600" dirty="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439652" y="1618279"/>
            <a:ext cx="1008112" cy="10081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816652" y="2588603"/>
            <a:ext cx="2949654" cy="1146611"/>
            <a:chOff x="2507318" y="4363106"/>
            <a:chExt cx="2165107" cy="1146611"/>
          </a:xfrm>
        </p:grpSpPr>
        <p:sp>
          <p:nvSpPr>
            <p:cNvPr id="17" name="TextBox 16"/>
            <p:cNvSpPr txBox="1"/>
            <p:nvPr/>
          </p:nvSpPr>
          <p:spPr>
            <a:xfrm>
              <a:off x="2507318" y="5232718"/>
              <a:ext cx="16545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cs typeface="Arial" pitchFamily="34" charset="0"/>
                </a:rPr>
                <a:t>Live Web seminar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600" b="1" dirty="0" smtClean="0">
                <a:cs typeface="Arial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1043608" y="2801574"/>
            <a:ext cx="1800200" cy="3600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ko-KR" sz="1600" b="1" dirty="0">
                <a:solidFill>
                  <a:prstClr val="black"/>
                </a:solidFill>
                <a:cs typeface="Arial" pitchFamily="34" charset="0"/>
              </a:rPr>
              <a:t>WEBINAR</a:t>
            </a:r>
          </a:p>
        </p:txBody>
      </p:sp>
      <p:sp>
        <p:nvSpPr>
          <p:cNvPr id="30" name="Rounded Rectangle 7"/>
          <p:cNvSpPr/>
          <p:nvPr/>
        </p:nvSpPr>
        <p:spPr>
          <a:xfrm>
            <a:off x="1765910" y="1973482"/>
            <a:ext cx="355596" cy="30687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371950"/>
            <a:ext cx="682811" cy="7071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08" y="1131590"/>
            <a:ext cx="5245653" cy="3894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Text Placeholder 2"/>
          <p:cNvSpPr txBox="1">
            <a:spLocks/>
          </p:cNvSpPr>
          <p:nvPr/>
        </p:nvSpPr>
        <p:spPr>
          <a:xfrm>
            <a:off x="1439652" y="682281"/>
            <a:ext cx="7524328" cy="2880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7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23478"/>
            <a:ext cx="7884368" cy="576064"/>
          </a:xfrm>
        </p:spPr>
        <p:txBody>
          <a:bodyPr/>
          <a:lstStyle/>
          <a:p>
            <a:r>
              <a:rPr lang="en-US" altLang="en-US" sz="2000" b="1" dirty="0" smtClean="0">
                <a:solidFill>
                  <a:schemeClr val="tx1"/>
                </a:solidFill>
              </a:rPr>
              <a:t>Salon 4K Live production</a:t>
            </a:r>
            <a:endParaRPr lang="ko-KR" alt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67147" y="715126"/>
            <a:ext cx="7524328" cy="28803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altLang="ko-KR" sz="1600" dirty="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453339" y="1522577"/>
            <a:ext cx="1008112" cy="10081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28070" y="2562918"/>
            <a:ext cx="2869093" cy="932656"/>
            <a:chOff x="2566451" y="4363106"/>
            <a:chExt cx="2105974" cy="932656"/>
          </a:xfrm>
        </p:grpSpPr>
        <p:sp>
          <p:nvSpPr>
            <p:cNvPr id="11" name="TextBox 10"/>
            <p:cNvSpPr txBox="1"/>
            <p:nvPr/>
          </p:nvSpPr>
          <p:spPr>
            <a:xfrm>
              <a:off x="2566451" y="5018763"/>
              <a:ext cx="16545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1200" dirty="0" smtClean="0">
                  <a:ea typeface="Glegoo" pitchFamily="2" charset="0"/>
                </a:rPr>
                <a:t>Launching, Movie Premier </a:t>
              </a:r>
              <a:r>
                <a:rPr lang="en-US" altLang="en-US" sz="1200" dirty="0" err="1" smtClean="0">
                  <a:ea typeface="Glegoo" pitchFamily="2" charset="0"/>
                </a:rPr>
                <a:t>etc</a:t>
              </a:r>
              <a:endParaRPr lang="en-US" altLang="en-US" sz="1200" dirty="0" smtClean="0">
                <a:ea typeface="Glegoo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MY" altLang="ko-KR" sz="1600" b="1" dirty="0" smtClean="0">
                <a:cs typeface="Arial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057295" y="2694612"/>
            <a:ext cx="1800200" cy="3600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MY" altLang="ko-KR" sz="1600" b="1">
                <a:solidFill>
                  <a:prstClr val="black"/>
                </a:solidFill>
                <a:cs typeface="Arial" pitchFamily="34" charset="0"/>
              </a:rPr>
              <a:t>LIVE EVENTS</a:t>
            </a:r>
            <a:endParaRPr lang="en-MY" altLang="ko-KR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0" name="Rounded Rectangle 7"/>
          <p:cNvSpPr/>
          <p:nvPr/>
        </p:nvSpPr>
        <p:spPr>
          <a:xfrm>
            <a:off x="1779597" y="1873196"/>
            <a:ext cx="355596" cy="30687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1" name="Rounded Rectangle 7"/>
          <p:cNvSpPr/>
          <p:nvPr/>
        </p:nvSpPr>
        <p:spPr>
          <a:xfrm>
            <a:off x="4951513" y="1741595"/>
            <a:ext cx="355596" cy="30687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281" y="1752975"/>
            <a:ext cx="408467" cy="34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371950"/>
            <a:ext cx="682811" cy="7071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167" y="1231166"/>
            <a:ext cx="5627308" cy="3753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776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23478"/>
            <a:ext cx="7884368" cy="576064"/>
          </a:xfrm>
        </p:spPr>
        <p:txBody>
          <a:bodyPr/>
          <a:lstStyle/>
          <a:p>
            <a:r>
              <a:rPr lang="en-US" altLang="en-US" sz="2000" b="1" dirty="0" smtClean="0">
                <a:solidFill>
                  <a:schemeClr val="tx1"/>
                </a:solidFill>
              </a:rPr>
              <a:t>Salon 4K Live production</a:t>
            </a:r>
            <a:endParaRPr lang="ko-KR" alt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67146" y="665877"/>
            <a:ext cx="7524328" cy="288032"/>
          </a:xfrm>
        </p:spPr>
        <p:txBody>
          <a:bodyPr/>
          <a:lstStyle/>
          <a:p>
            <a:pPr algn="ctr"/>
            <a:r>
              <a:rPr lang="en-US" altLang="ko-KR" sz="1600" dirty="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276082" y="1840993"/>
            <a:ext cx="1008112" cy="10081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461460" y="2562918"/>
            <a:ext cx="2254112" cy="823446"/>
            <a:chOff x="3017860" y="4363106"/>
            <a:chExt cx="1654565" cy="823446"/>
          </a:xfrm>
        </p:grpSpPr>
        <p:sp>
          <p:nvSpPr>
            <p:cNvPr id="17" name="TextBox 16"/>
            <p:cNvSpPr txBox="1"/>
            <p:nvPr/>
          </p:nvSpPr>
          <p:spPr>
            <a:xfrm>
              <a:off x="3017860" y="4909553"/>
              <a:ext cx="16545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.  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600" b="1" dirty="0" smtClean="0">
                <a:cs typeface="Arial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496401" y="2904101"/>
            <a:ext cx="2686159" cy="13037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sz="1600" b="1" dirty="0">
                <a:solidFill>
                  <a:prstClr val="black"/>
                </a:solidFill>
              </a:rPr>
              <a:t>University Seminars / lectures live </a:t>
            </a:r>
            <a:r>
              <a:rPr lang="en-MY" sz="1600" b="1" dirty="0" smtClean="0">
                <a:solidFill>
                  <a:prstClr val="black"/>
                </a:solidFill>
              </a:rPr>
              <a:t>stream</a:t>
            </a:r>
          </a:p>
          <a:p>
            <a:pPr lvl="0"/>
            <a:r>
              <a:rPr lang="en-MY" sz="1600" b="1" dirty="0" smtClean="0">
                <a:solidFill>
                  <a:prstClr val="black"/>
                </a:solidFill>
              </a:rPr>
              <a:t>to </a:t>
            </a:r>
            <a:r>
              <a:rPr lang="en-MY" sz="1600" b="1" dirty="0">
                <a:solidFill>
                  <a:prstClr val="black"/>
                </a:solidFill>
              </a:rPr>
              <a:t>other Universities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35" y="2140815"/>
            <a:ext cx="438950" cy="4084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280" y="1765879"/>
            <a:ext cx="408467" cy="341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" y="4371950"/>
            <a:ext cx="682811" cy="707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1173480"/>
            <a:ext cx="5528886" cy="3871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Text Placeholder 2"/>
          <p:cNvSpPr txBox="1">
            <a:spLocks/>
          </p:cNvSpPr>
          <p:nvPr/>
        </p:nvSpPr>
        <p:spPr>
          <a:xfrm>
            <a:off x="1439652" y="682281"/>
            <a:ext cx="7524328" cy="2880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23478"/>
            <a:ext cx="7884368" cy="576064"/>
          </a:xfrm>
        </p:spPr>
        <p:txBody>
          <a:bodyPr/>
          <a:lstStyle/>
          <a:p>
            <a:r>
              <a:rPr lang="en-US" altLang="en-US" sz="2000" b="1" dirty="0" smtClean="0">
                <a:solidFill>
                  <a:schemeClr val="tx1"/>
                </a:solidFill>
              </a:rPr>
              <a:t>Salon 4K Live production</a:t>
            </a:r>
            <a:endParaRPr lang="ko-KR" alt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67147" y="672937"/>
            <a:ext cx="7524328" cy="288032"/>
          </a:xfrm>
        </p:spPr>
        <p:txBody>
          <a:bodyPr/>
          <a:lstStyle/>
          <a:p>
            <a:pPr algn="ctr"/>
            <a:r>
              <a:rPr lang="en-US" altLang="ko-KR" sz="1600" dirty="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348884" y="1677878"/>
            <a:ext cx="1008112" cy="10081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42335" y="2951025"/>
            <a:ext cx="2415459" cy="771802"/>
            <a:chOff x="2899428" y="4363106"/>
            <a:chExt cx="1772997" cy="771802"/>
          </a:xfrm>
        </p:grpSpPr>
        <p:sp>
          <p:nvSpPr>
            <p:cNvPr id="11" name="TextBox 10"/>
            <p:cNvSpPr txBox="1"/>
            <p:nvPr/>
          </p:nvSpPr>
          <p:spPr>
            <a:xfrm>
              <a:off x="2899428" y="4857909"/>
              <a:ext cx="16545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1200" dirty="0" smtClean="0">
                  <a:ea typeface="Glegoo" pitchFamily="2" charset="0"/>
                </a:rPr>
                <a:t>Episodic Television shows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MY" altLang="ko-KR" sz="1600" b="1" dirty="0" smtClean="0">
                <a:cs typeface="Arial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952840" y="2951025"/>
            <a:ext cx="1800200" cy="3600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MY" altLang="ko-KR" sz="1600" b="1">
                <a:solidFill>
                  <a:prstClr val="black"/>
                </a:solidFill>
                <a:cs typeface="Arial" pitchFamily="34" charset="0"/>
              </a:rPr>
              <a:t>SITCOMS</a:t>
            </a:r>
            <a:endParaRPr lang="en-MY" altLang="ko-KR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0" name="Rounded Rectangle 7"/>
          <p:cNvSpPr/>
          <p:nvPr/>
        </p:nvSpPr>
        <p:spPr>
          <a:xfrm>
            <a:off x="1675142" y="2026471"/>
            <a:ext cx="355596" cy="30687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1" name="Rounded Rectangle 7"/>
          <p:cNvSpPr/>
          <p:nvPr/>
        </p:nvSpPr>
        <p:spPr>
          <a:xfrm>
            <a:off x="4951513" y="1741595"/>
            <a:ext cx="355596" cy="30687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4" y="4423089"/>
            <a:ext cx="682811" cy="707197"/>
          </a:xfrm>
          <a:prstGeom prst="rect">
            <a:avLst/>
          </a:prstGeom>
        </p:spPr>
      </p:pic>
      <p:sp>
        <p:nvSpPr>
          <p:cNvPr id="25" name="Text Placeholder 2"/>
          <p:cNvSpPr txBox="1">
            <a:spLocks/>
          </p:cNvSpPr>
          <p:nvPr/>
        </p:nvSpPr>
        <p:spPr>
          <a:xfrm>
            <a:off x="1439652" y="682281"/>
            <a:ext cx="7524328" cy="2880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254" y="1131590"/>
            <a:ext cx="5657956" cy="37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7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23478"/>
            <a:ext cx="7884368" cy="576064"/>
          </a:xfrm>
        </p:spPr>
        <p:txBody>
          <a:bodyPr/>
          <a:lstStyle/>
          <a:p>
            <a:r>
              <a:rPr lang="en-US" altLang="en-US" sz="2000" b="1" dirty="0" smtClean="0">
                <a:solidFill>
                  <a:schemeClr val="tx1"/>
                </a:solidFill>
              </a:rPr>
              <a:t>Salon 4K Live production</a:t>
            </a:r>
            <a:endParaRPr lang="ko-KR" alt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67147" y="672937"/>
            <a:ext cx="7524328" cy="288032"/>
          </a:xfrm>
        </p:spPr>
        <p:txBody>
          <a:bodyPr/>
          <a:lstStyle/>
          <a:p>
            <a:pPr algn="ctr"/>
            <a:r>
              <a:rPr lang="en-US" altLang="ko-KR" sz="1600" dirty="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135193" y="1390976"/>
            <a:ext cx="1008112" cy="10081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12193" y="2549009"/>
            <a:ext cx="2254112" cy="1377444"/>
            <a:chOff x="3017860" y="4363106"/>
            <a:chExt cx="1654565" cy="1377444"/>
          </a:xfrm>
        </p:grpSpPr>
        <p:sp>
          <p:nvSpPr>
            <p:cNvPr id="14" name="TextBox 13"/>
            <p:cNvSpPr txBox="1"/>
            <p:nvPr/>
          </p:nvSpPr>
          <p:spPr>
            <a:xfrm>
              <a:off x="3017860" y="4909553"/>
              <a:ext cx="165456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cs typeface="Arial" pitchFamily="34" charset="0"/>
                </a:rPr>
                <a:t>Travel log,</a:t>
              </a:r>
              <a:r>
                <a:rPr lang="en-MY" sz="1200" b="1" dirty="0"/>
                <a:t> </a:t>
              </a:r>
              <a:r>
                <a:rPr lang="en-MY" sz="1200" dirty="0" smtClean="0"/>
                <a:t>Show how ordinary people behave in everyday life or in situations, represent</a:t>
              </a:r>
            </a:p>
            <a:p>
              <a:pPr algn="ctr"/>
              <a:r>
                <a:rPr lang="en-MY" sz="1200" dirty="0" smtClean="0"/>
                <a:t>everyday life.</a:t>
              </a:r>
              <a:r>
                <a:rPr lang="en-US" altLang="ko-KR" sz="1200" dirty="0" smtClean="0">
                  <a:cs typeface="Arial" pitchFamily="34" charset="0"/>
                </a:rPr>
                <a:t> 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600" b="1" dirty="0">
                <a:cs typeface="Arial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739149" y="2562918"/>
            <a:ext cx="1800200" cy="52287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MY" altLang="ko-KR" sz="1600" b="1" dirty="0">
                <a:solidFill>
                  <a:prstClr val="black"/>
                </a:solidFill>
                <a:cs typeface="Arial" pitchFamily="34" charset="0"/>
              </a:rPr>
              <a:t>LIVE REALITY SHOWS</a:t>
            </a:r>
            <a:endParaRPr lang="ko-KR" altLang="en-US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1" name="Rounded Rectangle 7"/>
          <p:cNvSpPr/>
          <p:nvPr/>
        </p:nvSpPr>
        <p:spPr>
          <a:xfrm>
            <a:off x="2461451" y="1720909"/>
            <a:ext cx="355596" cy="30687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4" y="4423089"/>
            <a:ext cx="682811" cy="7071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260" y="1131590"/>
            <a:ext cx="4786114" cy="3892778"/>
          </a:xfrm>
          <a:prstGeom prst="rect">
            <a:avLst/>
          </a:prstGeom>
        </p:spPr>
      </p:pic>
      <p:sp>
        <p:nvSpPr>
          <p:cNvPr id="25" name="Text Placeholder 2"/>
          <p:cNvSpPr txBox="1">
            <a:spLocks/>
          </p:cNvSpPr>
          <p:nvPr/>
        </p:nvSpPr>
        <p:spPr>
          <a:xfrm>
            <a:off x="1439652" y="682281"/>
            <a:ext cx="7524328" cy="2880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24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23478"/>
            <a:ext cx="7884368" cy="576064"/>
          </a:xfrm>
        </p:spPr>
        <p:txBody>
          <a:bodyPr/>
          <a:lstStyle/>
          <a:p>
            <a:r>
              <a:rPr lang="en-US" altLang="en-US" sz="2000" b="1" dirty="0" smtClean="0">
                <a:solidFill>
                  <a:schemeClr val="tx1"/>
                </a:solidFill>
              </a:rPr>
              <a:t>Salon 4K Live production</a:t>
            </a:r>
            <a:endParaRPr lang="ko-KR" alt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67146" y="665877"/>
            <a:ext cx="7524328" cy="288032"/>
          </a:xfrm>
        </p:spPr>
        <p:txBody>
          <a:bodyPr/>
          <a:lstStyle/>
          <a:p>
            <a:pPr algn="ctr"/>
            <a:r>
              <a:rPr lang="en-US" altLang="ko-KR" sz="1600" dirty="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215174" y="1850969"/>
            <a:ext cx="1008112" cy="10081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43052" y="2562918"/>
            <a:ext cx="2254112" cy="823446"/>
            <a:chOff x="3017860" y="4363106"/>
            <a:chExt cx="1654565" cy="823446"/>
          </a:xfrm>
        </p:grpSpPr>
        <p:sp>
          <p:nvSpPr>
            <p:cNvPr id="11" name="TextBox 10"/>
            <p:cNvSpPr txBox="1"/>
            <p:nvPr/>
          </p:nvSpPr>
          <p:spPr>
            <a:xfrm>
              <a:off x="3017860" y="4909553"/>
              <a:ext cx="16545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endParaRPr lang="en-US" altLang="en-US" sz="1200" dirty="0" smtClean="0">
                <a:ea typeface="Glegoo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MY" altLang="ko-KR" sz="1600" b="1" dirty="0" smtClean="0"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61460" y="2562918"/>
            <a:ext cx="2254112" cy="823446"/>
            <a:chOff x="3017860" y="4363106"/>
            <a:chExt cx="1654565" cy="823446"/>
          </a:xfrm>
        </p:grpSpPr>
        <p:sp>
          <p:nvSpPr>
            <p:cNvPr id="17" name="TextBox 16"/>
            <p:cNvSpPr txBox="1"/>
            <p:nvPr/>
          </p:nvSpPr>
          <p:spPr>
            <a:xfrm>
              <a:off x="3017860" y="4909553"/>
              <a:ext cx="16545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.  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600" b="1" dirty="0" smtClean="0">
                <a:cs typeface="Arial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819130" y="3051928"/>
            <a:ext cx="1800200" cy="8685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ko-KR" sz="1600" b="1" dirty="0">
                <a:solidFill>
                  <a:prstClr val="black"/>
                </a:solidFill>
                <a:cs typeface="Arial" pitchFamily="34" charset="0"/>
              </a:rPr>
              <a:t>Festivals / Award show</a:t>
            </a:r>
          </a:p>
          <a:p>
            <a:pPr lvl="0" algn="ctr"/>
            <a:r>
              <a:rPr lang="en-US" altLang="ko-KR" sz="1600" b="1" dirty="0">
                <a:solidFill>
                  <a:prstClr val="black"/>
                </a:solidFill>
                <a:cs typeface="Arial" pitchFamily="34" charset="0"/>
              </a:rPr>
              <a:t>coverage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280" y="1765879"/>
            <a:ext cx="408467" cy="3414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010" y="2086778"/>
            <a:ext cx="280440" cy="536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" y="4371950"/>
            <a:ext cx="682811" cy="707197"/>
          </a:xfrm>
          <a:prstGeom prst="rect">
            <a:avLst/>
          </a:prstGeom>
        </p:spPr>
      </p:pic>
      <p:sp>
        <p:nvSpPr>
          <p:cNvPr id="25" name="Text Placeholder 2"/>
          <p:cNvSpPr txBox="1">
            <a:spLocks/>
          </p:cNvSpPr>
          <p:nvPr/>
        </p:nvSpPr>
        <p:spPr>
          <a:xfrm>
            <a:off x="1439652" y="682281"/>
            <a:ext cx="7524328" cy="2880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179" y="1079160"/>
            <a:ext cx="5918303" cy="39455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94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23478"/>
            <a:ext cx="7884368" cy="576064"/>
          </a:xfrm>
        </p:spPr>
        <p:txBody>
          <a:bodyPr/>
          <a:lstStyle/>
          <a:p>
            <a:r>
              <a:rPr lang="en-US" altLang="en-US" sz="2000" b="1" dirty="0" smtClean="0">
                <a:solidFill>
                  <a:schemeClr val="tx1"/>
                </a:solidFill>
              </a:rPr>
              <a:t>Salon 4K Live production</a:t>
            </a:r>
            <a:endParaRPr lang="ko-KR" alt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67146" y="665877"/>
            <a:ext cx="7524328" cy="288032"/>
          </a:xfrm>
        </p:spPr>
        <p:txBody>
          <a:bodyPr/>
          <a:lstStyle/>
          <a:p>
            <a:pPr algn="ctr"/>
            <a:r>
              <a:rPr lang="en-US" altLang="ko-KR" sz="1600" dirty="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45290" y="1592090"/>
            <a:ext cx="1008112" cy="10081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461460" y="2562918"/>
            <a:ext cx="2254112" cy="823446"/>
            <a:chOff x="3017860" y="4363106"/>
            <a:chExt cx="1654565" cy="823446"/>
          </a:xfrm>
        </p:grpSpPr>
        <p:sp>
          <p:nvSpPr>
            <p:cNvPr id="17" name="TextBox 16"/>
            <p:cNvSpPr txBox="1"/>
            <p:nvPr/>
          </p:nvSpPr>
          <p:spPr>
            <a:xfrm>
              <a:off x="3017860" y="4909553"/>
              <a:ext cx="16545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.  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600" b="1" dirty="0" smtClean="0">
                <a:cs typeface="Arial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519743" y="2732195"/>
            <a:ext cx="2459203" cy="99168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600" b="1" dirty="0" smtClean="0">
                <a:solidFill>
                  <a:prstClr val="black"/>
                </a:solidFill>
                <a:ea typeface="Glegoo" pitchFamily="2" charset="0"/>
              </a:rPr>
              <a:t>Live Magazine / </a:t>
            </a:r>
          </a:p>
          <a:p>
            <a:pPr algn="ctr">
              <a:spcBef>
                <a:spcPct val="0"/>
              </a:spcBef>
            </a:pPr>
            <a:r>
              <a:rPr lang="en-US" altLang="en-US" sz="1600" b="1" dirty="0" smtClean="0">
                <a:solidFill>
                  <a:prstClr val="black"/>
                </a:solidFill>
                <a:ea typeface="Glegoo" pitchFamily="2" charset="0"/>
              </a:rPr>
              <a:t>News</a:t>
            </a:r>
          </a:p>
          <a:p>
            <a:pPr algn="ctr">
              <a:spcBef>
                <a:spcPct val="0"/>
              </a:spcBef>
            </a:pPr>
            <a:r>
              <a:rPr lang="en-US" altLang="en-US" sz="1600" b="1" dirty="0" smtClean="0">
                <a:solidFill>
                  <a:prstClr val="black"/>
                </a:solidFill>
                <a:ea typeface="Glegoo" pitchFamily="2" charset="0"/>
              </a:rPr>
              <a:t>Programs on</a:t>
            </a:r>
            <a:endParaRPr lang="en-US" altLang="en-US" sz="1600" b="1" dirty="0">
              <a:solidFill>
                <a:prstClr val="black"/>
              </a:solidFill>
              <a:ea typeface="Glegoo" pitchFamily="2" charset="0"/>
            </a:endParaRPr>
          </a:p>
          <a:p>
            <a:pPr lvl="0" algn="ctr">
              <a:spcBef>
                <a:spcPct val="0"/>
              </a:spcBef>
            </a:pPr>
            <a:r>
              <a:rPr lang="en-US" altLang="en-US" sz="1600" b="1" dirty="0" smtClean="0">
                <a:solidFill>
                  <a:prstClr val="black"/>
                </a:solidFill>
                <a:ea typeface="Glegoo" pitchFamily="2" charset="0"/>
              </a:rPr>
              <a:t>Social media</a:t>
            </a:r>
            <a:endParaRPr lang="en-US" altLang="en-US" sz="1600" b="1" dirty="0">
              <a:solidFill>
                <a:prstClr val="black"/>
              </a:solidFill>
              <a:ea typeface="Glegoo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112" y="1925443"/>
            <a:ext cx="408467" cy="341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6" y="4371950"/>
            <a:ext cx="682811" cy="707197"/>
          </a:xfrm>
          <a:prstGeom prst="rect">
            <a:avLst/>
          </a:prstGeom>
        </p:spPr>
      </p:pic>
      <p:sp>
        <p:nvSpPr>
          <p:cNvPr id="25" name="Text Placeholder 2"/>
          <p:cNvSpPr txBox="1">
            <a:spLocks/>
          </p:cNvSpPr>
          <p:nvPr/>
        </p:nvSpPr>
        <p:spPr>
          <a:xfrm>
            <a:off x="1439652" y="682281"/>
            <a:ext cx="7524328" cy="2880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049" y="1582613"/>
            <a:ext cx="5967795" cy="286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8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23478"/>
            <a:ext cx="7884368" cy="576064"/>
          </a:xfrm>
        </p:spPr>
        <p:txBody>
          <a:bodyPr/>
          <a:lstStyle/>
          <a:p>
            <a:r>
              <a:rPr lang="en-US" altLang="en-US" sz="2000" b="1" dirty="0" smtClean="0">
                <a:solidFill>
                  <a:schemeClr val="tx1"/>
                </a:solidFill>
              </a:rPr>
              <a:t>Salon 4K Live production</a:t>
            </a:r>
            <a:endParaRPr lang="ko-KR" alt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67146" y="665877"/>
            <a:ext cx="7524328" cy="288032"/>
          </a:xfrm>
        </p:spPr>
        <p:txBody>
          <a:bodyPr/>
          <a:lstStyle/>
          <a:p>
            <a:pPr algn="ctr"/>
            <a:r>
              <a:rPr lang="en-US" altLang="ko-KR" sz="1600" dirty="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45288" y="2046835"/>
            <a:ext cx="1008112" cy="10081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461460" y="2562918"/>
            <a:ext cx="2254112" cy="823446"/>
            <a:chOff x="3017860" y="4363106"/>
            <a:chExt cx="1654565" cy="823446"/>
          </a:xfrm>
        </p:grpSpPr>
        <p:sp>
          <p:nvSpPr>
            <p:cNvPr id="17" name="TextBox 16"/>
            <p:cNvSpPr txBox="1"/>
            <p:nvPr/>
          </p:nvSpPr>
          <p:spPr>
            <a:xfrm>
              <a:off x="3017860" y="4909553"/>
              <a:ext cx="16545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.  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600" b="1" dirty="0" smtClean="0">
                <a:cs typeface="Arial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498132" y="3386364"/>
            <a:ext cx="2459203" cy="65416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600" b="1" dirty="0" smtClean="0">
                <a:solidFill>
                  <a:prstClr val="black"/>
                </a:solidFill>
                <a:ea typeface="Glegoo" pitchFamily="2" charset="0"/>
              </a:rPr>
              <a:t>Video Game Live</a:t>
            </a:r>
          </a:p>
          <a:p>
            <a:pPr algn="ctr">
              <a:spcBef>
                <a:spcPct val="0"/>
              </a:spcBef>
            </a:pPr>
            <a:r>
              <a:rPr lang="en-US" altLang="en-US" sz="1600" b="1" dirty="0" smtClean="0">
                <a:solidFill>
                  <a:prstClr val="black"/>
                </a:solidFill>
                <a:ea typeface="Glegoo" pitchFamily="2" charset="0"/>
              </a:rPr>
              <a:t>streaming</a:t>
            </a:r>
            <a:endParaRPr lang="en-US" altLang="en-US" sz="1600" b="1" dirty="0">
              <a:solidFill>
                <a:prstClr val="black"/>
              </a:solidFill>
              <a:ea typeface="Glegoo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110" y="2380188"/>
            <a:ext cx="408467" cy="341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6" y="4371950"/>
            <a:ext cx="682811" cy="707197"/>
          </a:xfrm>
          <a:prstGeom prst="rect">
            <a:avLst/>
          </a:prstGeom>
        </p:spPr>
      </p:pic>
      <p:sp>
        <p:nvSpPr>
          <p:cNvPr id="25" name="Text Placeholder 2"/>
          <p:cNvSpPr txBox="1">
            <a:spLocks/>
          </p:cNvSpPr>
          <p:nvPr/>
        </p:nvSpPr>
        <p:spPr>
          <a:xfrm>
            <a:off x="1439652" y="682281"/>
            <a:ext cx="7524328" cy="2880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smtClean="0">
                <a:solidFill>
                  <a:schemeClr val="tx1"/>
                </a:solidFill>
              </a:rPr>
              <a:t>Applications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946" y="1423036"/>
            <a:ext cx="6002712" cy="3372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163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06948" y="43213"/>
            <a:ext cx="5719629" cy="576064"/>
          </a:xfrm>
        </p:spPr>
        <p:txBody>
          <a:bodyPr/>
          <a:lstStyle/>
          <a:p>
            <a:r>
              <a:rPr lang="en-US" altLang="en-US" b="1" dirty="0">
                <a:solidFill>
                  <a:schemeClr val="tx1"/>
                </a:solidFill>
              </a:rPr>
              <a:t>Salon 4K Live </a:t>
            </a:r>
            <a:r>
              <a:rPr lang="en-US" altLang="en-US" b="1" dirty="0" smtClean="0">
                <a:solidFill>
                  <a:schemeClr val="tx1"/>
                </a:solidFill>
              </a:rPr>
              <a:t>production</a:t>
            </a:r>
            <a:endParaRPr lang="ko-KR" altLang="en-US" dirty="0"/>
          </a:p>
        </p:txBody>
      </p:sp>
      <p:sp>
        <p:nvSpPr>
          <p:cNvPr id="28" name="Oval 21"/>
          <p:cNvSpPr>
            <a:spLocks noChangeAspect="1"/>
          </p:cNvSpPr>
          <p:nvPr/>
        </p:nvSpPr>
        <p:spPr>
          <a:xfrm>
            <a:off x="1918093" y="1936602"/>
            <a:ext cx="347934" cy="350841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358" y="1229405"/>
            <a:ext cx="682811" cy="7071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54595" y="699542"/>
            <a:ext cx="302433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dirty="0" smtClean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560" y="2000460"/>
            <a:ext cx="8110408" cy="3143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1600" dirty="0">
                <a:latin typeface="Calibri" panose="020F0502020204030204" pitchFamily="34" charset="0"/>
              </a:rPr>
              <a:t>Salon Films has always boast itself for owning the best and broadest range of </a:t>
            </a:r>
            <a:endParaRPr lang="en-MY" sz="1600" dirty="0" smtClean="0">
              <a:latin typeface="Calibri" panose="020F0502020204030204" pitchFamily="34" charset="0"/>
            </a:endParaRPr>
          </a:p>
          <a:p>
            <a:pPr algn="ctr"/>
            <a:r>
              <a:rPr lang="en-MY" sz="1600" dirty="0" smtClean="0">
                <a:latin typeface="Calibri" panose="020F0502020204030204" pitchFamily="34" charset="0"/>
              </a:rPr>
              <a:t>equipment, </a:t>
            </a:r>
            <a:r>
              <a:rPr lang="en-MY" sz="1600" dirty="0">
                <a:latin typeface="Calibri" panose="020F0502020204030204" pitchFamily="34" charset="0"/>
              </a:rPr>
              <a:t>facilities and professionals involving in all stages of production</a:t>
            </a:r>
            <a:r>
              <a:rPr lang="en-MY" sz="1600" dirty="0" smtClean="0">
                <a:latin typeface="Calibri" panose="020F0502020204030204" pitchFamily="34" charset="0"/>
              </a:rPr>
              <a:t>.</a:t>
            </a:r>
          </a:p>
          <a:p>
            <a:pPr algn="ctr"/>
            <a:endParaRPr lang="en-MY" sz="1600" dirty="0">
              <a:latin typeface="Calibri" panose="020F0502020204030204" pitchFamily="34" charset="0"/>
            </a:endParaRPr>
          </a:p>
          <a:p>
            <a:pPr algn="ctr"/>
            <a:r>
              <a:rPr lang="en-MY" sz="1600" dirty="0">
                <a:latin typeface="Calibri" panose="020F0502020204030204" pitchFamily="34" charset="0"/>
              </a:rPr>
              <a:t>Salon Films has spent a considerable effort in advancing the development of </a:t>
            </a:r>
            <a:r>
              <a:rPr lang="en-MY" sz="1600" dirty="0" smtClean="0">
                <a:latin typeface="Calibri" panose="020F0502020204030204" pitchFamily="34" charset="0"/>
              </a:rPr>
              <a:t>filming</a:t>
            </a:r>
          </a:p>
          <a:p>
            <a:pPr algn="ctr"/>
            <a:r>
              <a:rPr lang="en-MY" sz="1600" dirty="0" smtClean="0">
                <a:latin typeface="Calibri" panose="020F0502020204030204" pitchFamily="34" charset="0"/>
              </a:rPr>
              <a:t>system </a:t>
            </a:r>
            <a:r>
              <a:rPr lang="en-MY" sz="1600" dirty="0">
                <a:latin typeface="Calibri" panose="020F0502020204030204" pitchFamily="34" charset="0"/>
              </a:rPr>
              <a:t>in the Pan-Asian content industry and introducing state-of-the-art  </a:t>
            </a:r>
            <a:r>
              <a:rPr lang="en-MY" sz="1600" dirty="0" smtClean="0">
                <a:latin typeface="Calibri" panose="020F0502020204030204" pitchFamily="34" charset="0"/>
              </a:rPr>
              <a:t>technologies </a:t>
            </a:r>
            <a:r>
              <a:rPr lang="en-MY" sz="1600" dirty="0">
                <a:latin typeface="Calibri" panose="020F0502020204030204" pitchFamily="34" charset="0"/>
              </a:rPr>
              <a:t>into the </a:t>
            </a:r>
            <a:r>
              <a:rPr lang="en-MY" sz="1600" dirty="0" smtClean="0">
                <a:latin typeface="Calibri" panose="020F0502020204030204" pitchFamily="34" charset="0"/>
              </a:rPr>
              <a:t> filmmaking </a:t>
            </a:r>
            <a:r>
              <a:rPr lang="en-MY" sz="1600" dirty="0">
                <a:latin typeface="Calibri" panose="020F0502020204030204" pitchFamily="34" charset="0"/>
              </a:rPr>
              <a:t>process</a:t>
            </a:r>
            <a:r>
              <a:rPr lang="en-MY" sz="1600" dirty="0" smtClean="0">
                <a:latin typeface="Calibri" panose="020F0502020204030204" pitchFamily="34" charset="0"/>
              </a:rPr>
              <a:t>.</a:t>
            </a:r>
            <a:r>
              <a:rPr lang="en-US" sz="1600" dirty="0">
                <a:latin typeface="Calibri" panose="020F0502020204030204" pitchFamily="34" charset="0"/>
                <a:ea typeface="等线"/>
                <a:cs typeface="Calibri" panose="020F0502020204030204" pitchFamily="34" charset="0"/>
              </a:rPr>
              <a:t> On top, Salon has </a:t>
            </a:r>
            <a:r>
              <a:rPr lang="en-US" sz="1600" dirty="0" smtClean="0">
                <a:latin typeface="Calibri" panose="020F0502020204030204" pitchFamily="34" charset="0"/>
                <a:ea typeface="等线"/>
                <a:cs typeface="Calibri" panose="020F0502020204030204" pitchFamily="34" charset="0"/>
              </a:rPr>
              <a:t>ventured </a:t>
            </a:r>
            <a:r>
              <a:rPr lang="en-US" sz="1600" dirty="0">
                <a:latin typeface="Calibri" panose="020F0502020204030204" pitchFamily="34" charset="0"/>
                <a:ea typeface="等线"/>
                <a:cs typeface="Calibri" panose="020F0502020204030204" pitchFamily="34" charset="0"/>
              </a:rPr>
              <a:t>in </a:t>
            </a:r>
            <a:r>
              <a:rPr lang="en-US" sz="1600" dirty="0" smtClean="0">
                <a:latin typeface="Calibri" panose="020F0502020204030204" pitchFamily="34" charset="0"/>
                <a:ea typeface="等线"/>
                <a:cs typeface="Calibri" panose="020F0502020204030204" pitchFamily="34" charset="0"/>
              </a:rPr>
              <a:t>new 4K Live production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  <a:ea typeface="等线"/>
                <a:cs typeface="Calibri" panose="020F0502020204030204" pitchFamily="34" charset="0"/>
              </a:rPr>
              <a:t>OB system.</a:t>
            </a:r>
          </a:p>
          <a:p>
            <a:pPr algn="ctr"/>
            <a:endParaRPr lang="en-US" sz="1600" dirty="0">
              <a:latin typeface="Calibri" panose="020F0502020204030204" pitchFamily="34" charset="0"/>
              <a:ea typeface="等线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en-US" sz="1600" dirty="0">
                <a:latin typeface="Calibri" panose="020F0502020204030204" pitchFamily="34" charset="0"/>
                <a:ea typeface="等线"/>
                <a:cs typeface="Calibri" panose="020F0502020204030204" pitchFamily="34" charset="0"/>
              </a:rPr>
              <a:t>The SALON 4K Live </a:t>
            </a:r>
            <a:r>
              <a:rPr lang="en-US" sz="1600" dirty="0" smtClean="0">
                <a:latin typeface="Calibri" panose="020F0502020204030204" pitchFamily="34" charset="0"/>
                <a:ea typeface="等线"/>
                <a:cs typeface="Calibri" panose="020F0502020204030204" pitchFamily="34" charset="0"/>
              </a:rPr>
              <a:t>FLYPACK </a:t>
            </a:r>
            <a:r>
              <a:rPr lang="en-US" sz="1600" dirty="0">
                <a:latin typeface="Calibri" panose="020F0502020204030204" pitchFamily="34" charset="0"/>
                <a:ea typeface="等线"/>
                <a:cs typeface="Calibri" panose="020F0502020204030204" pitchFamily="34" charset="0"/>
              </a:rPr>
              <a:t>offers sophisticated, scalable video </a:t>
            </a:r>
            <a:r>
              <a:rPr lang="en-US" sz="1600" dirty="0" smtClean="0">
                <a:latin typeface="Calibri" panose="020F0502020204030204" pitchFamily="34" charset="0"/>
                <a:ea typeface="等线"/>
                <a:cs typeface="Calibri" panose="020F0502020204030204" pitchFamily="34" charset="0"/>
              </a:rPr>
              <a:t>production environment</a:t>
            </a:r>
            <a:r>
              <a:rPr lang="en-US" sz="1600" dirty="0">
                <a:latin typeface="Calibri" panose="020F0502020204030204" pitchFamily="34" charset="0"/>
                <a:ea typeface="等线"/>
                <a:cs typeface="Calibri" panose="020F0502020204030204" pitchFamily="34" charset="0"/>
              </a:rPr>
              <a:t>, </a:t>
            </a:r>
            <a:endParaRPr lang="en-US" sz="1600" dirty="0" smtClean="0">
              <a:latin typeface="Calibri" panose="020F0502020204030204" pitchFamily="34" charset="0"/>
              <a:ea typeface="等线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en-US" sz="1600" dirty="0" smtClean="0">
                <a:latin typeface="Calibri" panose="020F0502020204030204" pitchFamily="34" charset="0"/>
                <a:ea typeface="等线"/>
                <a:cs typeface="Calibri" panose="020F0502020204030204" pitchFamily="34" charset="0"/>
              </a:rPr>
              <a:t>using </a:t>
            </a:r>
            <a:r>
              <a:rPr lang="en-US" sz="1600" dirty="0">
                <a:latin typeface="Calibri" panose="020F0502020204030204" pitchFamily="34" charset="0"/>
                <a:ea typeface="等线"/>
                <a:cs typeface="Calibri" panose="020F0502020204030204" pitchFamily="34" charset="0"/>
              </a:rPr>
              <a:t>broadcast quality standards, at an affordable  </a:t>
            </a:r>
            <a:r>
              <a:rPr lang="en-US" sz="1600" dirty="0" smtClean="0">
                <a:latin typeface="Calibri" panose="020F0502020204030204" pitchFamily="34" charset="0"/>
                <a:ea typeface="等线"/>
                <a:cs typeface="Calibri" panose="020F0502020204030204" pitchFamily="34" charset="0"/>
              </a:rPr>
              <a:t>Price.</a:t>
            </a:r>
            <a:endParaRPr lang="en-MY" sz="1600" dirty="0">
              <a:latin typeface="Calibri" panose="020F0502020204030204" pitchFamily="34" charset="0"/>
              <a:ea typeface="等线"/>
              <a:cs typeface="Times New Roman" panose="02020603050405020304" pitchFamily="18" charset="0"/>
            </a:endParaRPr>
          </a:p>
          <a:p>
            <a:pPr algn="just"/>
            <a:endParaRPr lang="en-MY" i="1" dirty="0" smtClean="0">
              <a:latin typeface="Calibri" panose="020F0502020204030204" pitchFamily="34" charset="0"/>
            </a:endParaRPr>
          </a:p>
          <a:p>
            <a:pPr algn="just"/>
            <a:endParaRPr lang="en-MY" b="0" i="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51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63888" y="2425609"/>
            <a:ext cx="5436096" cy="473576"/>
          </a:xfrm>
        </p:spPr>
        <p:txBody>
          <a:bodyPr/>
          <a:lstStyle/>
          <a:p>
            <a:pPr algn="ctr"/>
            <a:r>
              <a:rPr lang="en-MY" altLang="ko-KR" dirty="0" smtClean="0">
                <a:solidFill>
                  <a:schemeClr val="tx1"/>
                </a:solidFill>
              </a:rPr>
              <a:t>ABILITIES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309949"/>
            <a:ext cx="682811" cy="7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3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 dirty="0">
                <a:solidFill>
                  <a:schemeClr val="tx1"/>
                </a:solidFill>
              </a:rPr>
              <a:t>Multi viewer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MY" dirty="0">
                <a:solidFill>
                  <a:schemeClr val="tx1"/>
                </a:solidFill>
              </a:rPr>
              <a:t>Use a single screen for all your monitoring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89077" y="1419622"/>
            <a:ext cx="425492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/>
              <a:t>The Multi viewer allows the director </a:t>
            </a:r>
            <a:r>
              <a:rPr lang="en-MY" sz="1600" dirty="0" smtClean="0"/>
              <a:t>to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change </a:t>
            </a:r>
            <a:r>
              <a:rPr lang="en-MY" sz="1600" dirty="0"/>
              <a:t>the layout of the screen to </a:t>
            </a:r>
            <a:r>
              <a:rPr lang="en-MY" sz="1600" dirty="0" smtClean="0"/>
              <a:t>his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preferences</a:t>
            </a:r>
          </a:p>
          <a:p>
            <a:endParaRPr lang="en-MY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/>
              <a:t>ATEM's built in multi view lets you </a:t>
            </a:r>
            <a:r>
              <a:rPr lang="en-MY" sz="1600" dirty="0" smtClean="0"/>
              <a:t>monitor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the </a:t>
            </a:r>
            <a:r>
              <a:rPr lang="en-MY" sz="1600" dirty="0"/>
              <a:t>switcher’s video inputs on a </a:t>
            </a:r>
            <a:r>
              <a:rPr lang="en-MY" sz="1600" dirty="0" smtClean="0"/>
              <a:t>single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SDI </a:t>
            </a:r>
            <a:r>
              <a:rPr lang="en-MY" sz="1600" dirty="0"/>
              <a:t>monitor or regular HDMI </a:t>
            </a:r>
            <a:r>
              <a:rPr lang="en-MY" sz="1600" dirty="0" smtClean="0"/>
              <a:t>TV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Multi </a:t>
            </a:r>
            <a:r>
              <a:rPr lang="en-MY" sz="1600" dirty="0"/>
              <a:t>view outputs in regular 1080i </a:t>
            </a:r>
            <a:r>
              <a:rPr lang="en-MY" sz="1600" dirty="0" smtClean="0"/>
              <a:t>HD</a:t>
            </a:r>
          </a:p>
          <a:p>
            <a:endParaRPr lang="en-MY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/>
              <a:t>Multi view makes it easy to watch </a:t>
            </a:r>
            <a:r>
              <a:rPr lang="en-MY" sz="1600" dirty="0" smtClean="0"/>
              <a:t>your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program</a:t>
            </a:r>
            <a:r>
              <a:rPr lang="en-MY" sz="1600" dirty="0"/>
              <a:t>, preview, and live sources </a:t>
            </a:r>
            <a:r>
              <a:rPr lang="en-MY" sz="1600" dirty="0" smtClean="0"/>
              <a:t>all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simultaneously </a:t>
            </a:r>
            <a:r>
              <a:rPr lang="en-MY" sz="1600" dirty="0"/>
              <a:t>on a single monitor </a:t>
            </a:r>
            <a:r>
              <a:rPr lang="en-MY" sz="1600" dirty="0" smtClean="0"/>
              <a:t>and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you </a:t>
            </a:r>
            <a:r>
              <a:rPr lang="en-MY" sz="1600" dirty="0"/>
              <a:t>can even choose from 4 </a:t>
            </a:r>
            <a:r>
              <a:rPr lang="en-MY" sz="1600" dirty="0" smtClean="0"/>
              <a:t>different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screen </a:t>
            </a:r>
            <a:r>
              <a:rPr lang="en-MY" sz="1600" dirty="0"/>
              <a:t>layouts</a:t>
            </a:r>
            <a:endParaRPr lang="en-MY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0" y="4371950"/>
            <a:ext cx="682811" cy="707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54647"/>
            <a:ext cx="4426968" cy="2490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530" y="3755139"/>
            <a:ext cx="31051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 dirty="0">
                <a:solidFill>
                  <a:schemeClr val="tx1"/>
                </a:solidFill>
              </a:rPr>
              <a:t>Creative Transitions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MY" dirty="0">
                <a:solidFill>
                  <a:schemeClr val="tx1"/>
                </a:solidFill>
              </a:rPr>
              <a:t>Get dozens of exciting effects and transitions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3923928" y="969401"/>
            <a:ext cx="522100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/>
              <a:t>Huge </a:t>
            </a:r>
            <a:r>
              <a:rPr lang="en-MY" sz="1600" dirty="0"/>
              <a:t>range of real time high </a:t>
            </a:r>
            <a:r>
              <a:rPr lang="en-MY" sz="1600" dirty="0" smtClean="0"/>
              <a:t>quality transitions that </a:t>
            </a:r>
            <a:r>
              <a:rPr lang="en-MY" sz="1600" dirty="0"/>
              <a:t>are available in all SD, HD or </a:t>
            </a:r>
            <a:r>
              <a:rPr lang="en-MY" sz="1600" dirty="0" smtClean="0"/>
              <a:t>Ultra HD Resolutions.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/>
              <a:t>Use </a:t>
            </a:r>
            <a:r>
              <a:rPr lang="en-MY" sz="1600" dirty="0"/>
              <a:t>mixes, dips, wipes and more for </a:t>
            </a:r>
            <a:r>
              <a:rPr lang="en-MY" sz="1600" dirty="0" smtClean="0"/>
              <a:t>amazing 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broadcast </a:t>
            </a:r>
            <a:r>
              <a:rPr lang="en-MY" sz="1600" dirty="0"/>
              <a:t>quality live </a:t>
            </a:r>
            <a:r>
              <a:rPr lang="en-MY" sz="1600" dirty="0" smtClean="0"/>
              <a:t>switching.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/>
              <a:t>Every </a:t>
            </a:r>
            <a:r>
              <a:rPr lang="en-MY" sz="1600" dirty="0"/>
              <a:t>transition is instantly available and you get full control of the transition type, pattern, length </a:t>
            </a:r>
            <a:r>
              <a:rPr lang="en-MY" sz="1600" dirty="0" smtClean="0"/>
              <a:t>and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other </a:t>
            </a:r>
            <a:r>
              <a:rPr lang="en-MY" sz="1600" dirty="0"/>
              <a:t>attributes. </a:t>
            </a:r>
            <a:endParaRPr lang="en-MY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/>
              <a:t>Create </a:t>
            </a:r>
            <a:r>
              <a:rPr lang="en-MY" sz="1600" dirty="0"/>
              <a:t>a customized ‘on air’ looks using </a:t>
            </a:r>
            <a:r>
              <a:rPr lang="en-MY" sz="1600" dirty="0" smtClean="0"/>
              <a:t>the large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 choice </a:t>
            </a:r>
            <a:r>
              <a:rPr lang="en-MY" sz="1600" dirty="0"/>
              <a:t>of wipe patterns. </a:t>
            </a:r>
            <a:endParaRPr lang="en-MY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/>
              <a:t>The </a:t>
            </a:r>
            <a:r>
              <a:rPr lang="en-MY" sz="1600" dirty="0"/>
              <a:t>ATEM 1 M/E and 2 M/E Production Studio </a:t>
            </a:r>
            <a:r>
              <a:rPr lang="en-MY" sz="1600" dirty="0" smtClean="0"/>
              <a:t>4K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models </a:t>
            </a:r>
            <a:r>
              <a:rPr lang="en-MY" sz="1600" dirty="0"/>
              <a:t>also include animated stingers and </a:t>
            </a:r>
            <a:r>
              <a:rPr lang="en-MY" sz="1600" dirty="0" smtClean="0"/>
              <a:t>DVE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transitions</a:t>
            </a:r>
            <a:r>
              <a:rPr lang="en-MY" sz="16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9" y="4321095"/>
            <a:ext cx="682811" cy="707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4" y="3435846"/>
            <a:ext cx="1963663" cy="1113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84" y="1575641"/>
            <a:ext cx="3573421" cy="1272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5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 dirty="0">
                <a:solidFill>
                  <a:schemeClr val="tx1"/>
                </a:solidFill>
              </a:rPr>
              <a:t>Digital Video Effects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MY" dirty="0">
                <a:solidFill>
                  <a:schemeClr val="tx1"/>
                </a:solidFill>
              </a:rPr>
              <a:t>Position, resize, rotate and scale in real time</a:t>
            </a:r>
          </a:p>
        </p:txBody>
      </p:sp>
      <p:sp>
        <p:nvSpPr>
          <p:cNvPr id="4" name="Rectangle 3"/>
          <p:cNvSpPr/>
          <p:nvPr/>
        </p:nvSpPr>
        <p:spPr>
          <a:xfrm>
            <a:off x="4139952" y="1510352"/>
            <a:ext cx="50760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/>
              <a:t>Amazing </a:t>
            </a:r>
            <a:r>
              <a:rPr lang="en-MY" sz="1600" dirty="0"/>
              <a:t>high quality DVE to </a:t>
            </a:r>
            <a:r>
              <a:rPr lang="en-MY" sz="1600" dirty="0" smtClean="0"/>
              <a:t>position,</a:t>
            </a:r>
          </a:p>
          <a:p>
            <a:r>
              <a:rPr lang="en-MY" sz="1600" dirty="0" smtClean="0"/>
              <a:t>     resize</a:t>
            </a:r>
            <a:r>
              <a:rPr lang="en-MY" sz="1600" dirty="0"/>
              <a:t>, rotate and scale live video all in real time. </a:t>
            </a:r>
            <a:endParaRPr lang="en-MY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/>
              <a:t>Create </a:t>
            </a:r>
            <a:r>
              <a:rPr lang="en-MY" sz="1600" dirty="0"/>
              <a:t>professional picture-in-picture effects </a:t>
            </a:r>
            <a:r>
              <a:rPr lang="en-MY" sz="1600" dirty="0" smtClean="0"/>
              <a:t>with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customizable </a:t>
            </a:r>
            <a:r>
              <a:rPr lang="en-MY" sz="1600" dirty="0"/>
              <a:t>3D borders, shadows and lighting</a:t>
            </a:r>
            <a:r>
              <a:rPr lang="en-MY" sz="1600" dirty="0" smtClean="0"/>
              <a:t>.</a:t>
            </a:r>
          </a:p>
          <a:p>
            <a:endParaRPr lang="en-MY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/>
              <a:t>Add </a:t>
            </a:r>
            <a:r>
              <a:rPr lang="en-MY" sz="1600" dirty="0"/>
              <a:t>dynamic DVE transitions to your </a:t>
            </a:r>
            <a:r>
              <a:rPr lang="en-MY" sz="1600" dirty="0" smtClean="0"/>
              <a:t>production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with </a:t>
            </a:r>
            <a:r>
              <a:rPr lang="en-MY" sz="1600" dirty="0"/>
              <a:t>squeeze, push, swoosh and spin effects </a:t>
            </a:r>
            <a:r>
              <a:rPr lang="en-MY" sz="1600" dirty="0" smtClean="0"/>
              <a:t>that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displace </a:t>
            </a:r>
            <a:r>
              <a:rPr lang="en-MY" sz="1600" dirty="0"/>
              <a:t>your live video revealing the next </a:t>
            </a:r>
            <a:r>
              <a:rPr lang="en-MY" sz="1600" dirty="0" smtClean="0"/>
              <a:t>source.</a:t>
            </a:r>
          </a:p>
          <a:p>
            <a:r>
              <a:rPr lang="en-MY" sz="1600" dirty="0" smtClean="0"/>
              <a:t>     you </a:t>
            </a:r>
            <a:r>
              <a:rPr lang="en-MY" sz="1600" dirty="0"/>
              <a:t>can even use the DVE for graphic </a:t>
            </a:r>
            <a:r>
              <a:rPr lang="en-MY" sz="1600" dirty="0" smtClean="0"/>
              <a:t>wipe 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transitions</a:t>
            </a:r>
            <a:endParaRPr lang="en-MY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63638"/>
            <a:ext cx="4032448" cy="2509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1" y="4371950"/>
            <a:ext cx="68281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27985" y="1122637"/>
            <a:ext cx="46819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/>
              <a:t>Add </a:t>
            </a:r>
            <a:r>
              <a:rPr lang="en-MY" sz="1600" dirty="0"/>
              <a:t>multi box compositions quickly and easily with ATEM </a:t>
            </a:r>
            <a:r>
              <a:rPr lang="en-MY" sz="1600" dirty="0" smtClean="0"/>
              <a:t>Super Source </a:t>
            </a:r>
          </a:p>
          <a:p>
            <a:endParaRPr lang="en-MY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/>
              <a:t>Get </a:t>
            </a:r>
            <a:r>
              <a:rPr lang="en-MY" sz="1600" dirty="0"/>
              <a:t>a completely separate 5 layer </a:t>
            </a:r>
            <a:r>
              <a:rPr lang="en-MY" sz="1600" dirty="0" smtClean="0"/>
              <a:t>switcher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 with the power </a:t>
            </a:r>
            <a:r>
              <a:rPr lang="en-MY" sz="1600" dirty="0"/>
              <a:t>of </a:t>
            </a:r>
            <a:r>
              <a:rPr lang="en-MY" sz="1600" dirty="0" smtClean="0"/>
              <a:t>4 picture </a:t>
            </a:r>
            <a:r>
              <a:rPr lang="en-MY" sz="1600" dirty="0"/>
              <a:t>in picture </a:t>
            </a:r>
            <a:r>
              <a:rPr lang="en-MY" sz="1600" dirty="0" smtClean="0"/>
              <a:t>DVEs</a:t>
            </a:r>
          </a:p>
          <a:p>
            <a:r>
              <a:rPr lang="en-MY" sz="1600" dirty="0" smtClean="0"/>
              <a:t>      and </a:t>
            </a:r>
            <a:r>
              <a:rPr lang="en-MY" sz="1600" dirty="0"/>
              <a:t>4 </a:t>
            </a:r>
            <a:r>
              <a:rPr lang="en-MY" sz="1600" dirty="0" err="1"/>
              <a:t>keyers</a:t>
            </a:r>
            <a:r>
              <a:rPr lang="en-MY" sz="1600" dirty="0"/>
              <a:t> that you can assign to any </a:t>
            </a:r>
            <a:endParaRPr lang="en-MY" sz="1600" dirty="0" smtClean="0"/>
          </a:p>
          <a:p>
            <a:r>
              <a:rPr lang="en-MY" sz="1600" dirty="0"/>
              <a:t> </a:t>
            </a:r>
            <a:r>
              <a:rPr lang="en-MY" sz="1600" dirty="0" smtClean="0"/>
              <a:t>     ATEM video input</a:t>
            </a:r>
          </a:p>
          <a:p>
            <a:endParaRPr lang="en-MY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/>
              <a:t>Using Super Source </a:t>
            </a:r>
            <a:r>
              <a:rPr lang="en-MY" sz="1600" dirty="0"/>
              <a:t>for multi </a:t>
            </a:r>
            <a:r>
              <a:rPr lang="en-MY" sz="1600" dirty="0" smtClean="0"/>
              <a:t>camera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interviews </a:t>
            </a:r>
            <a:r>
              <a:rPr lang="en-MY" sz="1600" dirty="0"/>
              <a:t>or picture in picture production </a:t>
            </a:r>
            <a:r>
              <a:rPr lang="en-MY" sz="1600" dirty="0" smtClean="0"/>
              <a:t>while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leaving </a:t>
            </a:r>
            <a:r>
              <a:rPr lang="en-MY" sz="1600" dirty="0"/>
              <a:t>all your </a:t>
            </a:r>
            <a:r>
              <a:rPr lang="en-MY" sz="1600" dirty="0" smtClean="0"/>
              <a:t>M/</a:t>
            </a:r>
            <a:r>
              <a:rPr lang="en-MY" sz="1600" dirty="0" err="1" smtClean="0"/>
              <a:t>Es</a:t>
            </a:r>
            <a:r>
              <a:rPr lang="en-MY" sz="1600" dirty="0" smtClean="0"/>
              <a:t>, </a:t>
            </a:r>
            <a:r>
              <a:rPr lang="en-MY" sz="1600" dirty="0" err="1" smtClean="0"/>
              <a:t>keyers</a:t>
            </a:r>
            <a:r>
              <a:rPr lang="en-MY" sz="1600" dirty="0" smtClean="0"/>
              <a:t> </a:t>
            </a:r>
            <a:r>
              <a:rPr lang="en-MY" sz="1600" dirty="0"/>
              <a:t>and </a:t>
            </a:r>
            <a:r>
              <a:rPr lang="en-MY" sz="1600" dirty="0" smtClean="0"/>
              <a:t>DVE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completely free </a:t>
            </a:r>
            <a:r>
              <a:rPr lang="en-MY" sz="1600" dirty="0"/>
              <a:t>for other </a:t>
            </a:r>
            <a:r>
              <a:rPr lang="en-MY" sz="1600" dirty="0" smtClean="0"/>
              <a:t>tasks.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/>
              <a:t>Super Source </a:t>
            </a:r>
            <a:r>
              <a:rPr lang="en-MY" sz="1600" dirty="0"/>
              <a:t>compositions can also </a:t>
            </a:r>
            <a:r>
              <a:rPr lang="en-MY" sz="1600" dirty="0" smtClean="0"/>
              <a:t>be</a:t>
            </a:r>
          </a:p>
          <a:p>
            <a:r>
              <a:rPr lang="en-MY" sz="1600" dirty="0"/>
              <a:t> </a:t>
            </a:r>
            <a:r>
              <a:rPr lang="en-MY" sz="1600" dirty="0" smtClean="0"/>
              <a:t>    quickly </a:t>
            </a:r>
            <a:r>
              <a:rPr lang="en-MY" sz="1600" dirty="0"/>
              <a:t>saved and </a:t>
            </a:r>
            <a:r>
              <a:rPr lang="en-MY" sz="1600" dirty="0" smtClean="0"/>
              <a:t>recalled.</a:t>
            </a:r>
            <a:endParaRPr lang="en-MY" sz="1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MY" dirty="0" smtClean="0">
                <a:solidFill>
                  <a:schemeClr val="tx1"/>
                </a:solidFill>
              </a:rPr>
              <a:t>Multi super source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 dirty="0" smtClean="0">
                <a:solidFill>
                  <a:schemeClr val="tx1"/>
                </a:solidFill>
              </a:rPr>
              <a:t>Super Source</a:t>
            </a:r>
            <a:endParaRPr lang="en-MY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MY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301491"/>
            <a:ext cx="682811" cy="7071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85980"/>
            <a:ext cx="4368324" cy="2181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433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 dirty="0">
                <a:solidFill>
                  <a:schemeClr val="tx1"/>
                </a:solidFill>
              </a:rPr>
              <a:t>Advanced Chroma </a:t>
            </a:r>
            <a:r>
              <a:rPr lang="en-MY" dirty="0" err="1">
                <a:solidFill>
                  <a:schemeClr val="tx1"/>
                </a:solidFill>
              </a:rPr>
              <a:t>Keyer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5856" y="828749"/>
            <a:ext cx="5544616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sz="1500" dirty="0" smtClean="0"/>
              <a:t>Built </a:t>
            </a:r>
            <a:r>
              <a:rPr lang="en-MY" sz="1500" dirty="0"/>
              <a:t>in </a:t>
            </a:r>
            <a:r>
              <a:rPr lang="en-MY" sz="1500" dirty="0" err="1"/>
              <a:t>chroma</a:t>
            </a:r>
            <a:r>
              <a:rPr lang="en-MY" sz="1500" dirty="0"/>
              <a:t>, luminance, linear and pattern </a:t>
            </a:r>
            <a:r>
              <a:rPr lang="en-MY" sz="1500" dirty="0" err="1" smtClean="0"/>
              <a:t>keyers</a:t>
            </a:r>
            <a:endParaRPr lang="en-MY" sz="15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MY" sz="15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sz="1500" dirty="0" smtClean="0"/>
              <a:t>Features </a:t>
            </a:r>
            <a:r>
              <a:rPr lang="en-MY" sz="1500" dirty="0"/>
              <a:t>a new next generation </a:t>
            </a:r>
            <a:r>
              <a:rPr lang="en-MY" sz="1500" dirty="0" smtClean="0"/>
              <a:t>advanced </a:t>
            </a:r>
            <a:r>
              <a:rPr lang="en-MY" sz="1500" dirty="0" err="1" smtClean="0"/>
              <a:t>chroma</a:t>
            </a:r>
            <a:r>
              <a:rPr lang="en-MY" sz="1500" dirty="0" smtClean="0"/>
              <a:t> </a:t>
            </a:r>
            <a:r>
              <a:rPr lang="en-MY" sz="1500" dirty="0" err="1" smtClean="0"/>
              <a:t>keyer</a:t>
            </a:r>
            <a:endParaRPr lang="en-MY" sz="1500" dirty="0" smtClean="0"/>
          </a:p>
          <a:p>
            <a:pPr algn="just"/>
            <a:r>
              <a:rPr lang="en-MY" sz="1500" dirty="0"/>
              <a:t> </a:t>
            </a:r>
            <a:r>
              <a:rPr lang="en-MY" sz="1500" dirty="0" smtClean="0"/>
              <a:t>     </a:t>
            </a:r>
            <a:r>
              <a:rPr lang="en-MY" sz="1500" dirty="0"/>
              <a:t>that lets you pull </a:t>
            </a:r>
            <a:r>
              <a:rPr lang="en-MY" sz="1500" dirty="0" smtClean="0"/>
              <a:t>incredibly </a:t>
            </a:r>
            <a:r>
              <a:rPr lang="en-MY" sz="1500" dirty="0"/>
              <a:t>clean keys </a:t>
            </a:r>
            <a:r>
              <a:rPr lang="en-MY" sz="1500" dirty="0" smtClean="0"/>
              <a:t>for truly professional,</a:t>
            </a:r>
          </a:p>
          <a:p>
            <a:pPr algn="just"/>
            <a:r>
              <a:rPr lang="en-MY" sz="1500" dirty="0" smtClean="0"/>
              <a:t>      broadcast </a:t>
            </a:r>
            <a:r>
              <a:rPr lang="en-MY" sz="1500" dirty="0"/>
              <a:t>quality live compositing. </a:t>
            </a:r>
            <a:endParaRPr lang="en-MY" sz="1500" dirty="0" smtClean="0"/>
          </a:p>
          <a:p>
            <a:pPr algn="just"/>
            <a:endParaRPr lang="en-MY" sz="15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sz="1500" dirty="0" smtClean="0"/>
              <a:t>The </a:t>
            </a:r>
            <a:r>
              <a:rPr lang="en-MY" sz="1500" dirty="0"/>
              <a:t>advanced </a:t>
            </a:r>
            <a:r>
              <a:rPr lang="en-MY" sz="1500" dirty="0" err="1"/>
              <a:t>keyer</a:t>
            </a:r>
            <a:r>
              <a:rPr lang="en-MY" sz="1500" dirty="0"/>
              <a:t> features adjustable </a:t>
            </a:r>
            <a:r>
              <a:rPr lang="en-MY" sz="1500" dirty="0" smtClean="0"/>
              <a:t>on-screen controls </a:t>
            </a:r>
            <a:r>
              <a:rPr lang="en-MY" sz="1500" dirty="0"/>
              <a:t>for selecting and sampling a region of </a:t>
            </a:r>
            <a:r>
              <a:rPr lang="en-MY" sz="1500" dirty="0" smtClean="0"/>
              <a:t>colour from</a:t>
            </a:r>
          </a:p>
          <a:p>
            <a:pPr algn="just"/>
            <a:r>
              <a:rPr lang="en-MY" sz="1500" dirty="0"/>
              <a:t> </a:t>
            </a:r>
            <a:r>
              <a:rPr lang="en-MY" sz="1500" dirty="0" smtClean="0"/>
              <a:t>     the </a:t>
            </a:r>
            <a:r>
              <a:rPr lang="en-MY" sz="1500" dirty="0"/>
              <a:t>image. </a:t>
            </a:r>
            <a:endParaRPr lang="en-MY" sz="1500" dirty="0" smtClean="0"/>
          </a:p>
          <a:p>
            <a:pPr algn="just"/>
            <a:endParaRPr lang="en-MY" sz="15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sz="1500" dirty="0" smtClean="0"/>
              <a:t>This </a:t>
            </a:r>
            <a:r>
              <a:rPr lang="en-MY" sz="1500" dirty="0"/>
              <a:t>new </a:t>
            </a:r>
            <a:r>
              <a:rPr lang="en-MY" sz="1500" dirty="0" err="1"/>
              <a:t>keyer</a:t>
            </a:r>
            <a:r>
              <a:rPr lang="en-MY" sz="1500" dirty="0"/>
              <a:t> also features foreground, background and </a:t>
            </a:r>
            <a:endParaRPr lang="en-MY" sz="1500" dirty="0" smtClean="0"/>
          </a:p>
          <a:p>
            <a:pPr algn="just"/>
            <a:r>
              <a:rPr lang="en-MY" sz="1500" dirty="0"/>
              <a:t> </a:t>
            </a:r>
            <a:r>
              <a:rPr lang="en-MY" sz="1500" dirty="0" smtClean="0"/>
              <a:t>     edge </a:t>
            </a:r>
            <a:r>
              <a:rPr lang="en-MY" sz="1500" dirty="0"/>
              <a:t>adjustment controls, and </a:t>
            </a:r>
            <a:r>
              <a:rPr lang="en-MY" sz="1500" dirty="0" err="1"/>
              <a:t>chroma</a:t>
            </a:r>
            <a:r>
              <a:rPr lang="en-MY" sz="1500" dirty="0"/>
              <a:t> correction tools </a:t>
            </a:r>
            <a:r>
              <a:rPr lang="en-MY" sz="1500" dirty="0" smtClean="0"/>
              <a:t>for</a:t>
            </a:r>
          </a:p>
          <a:p>
            <a:pPr algn="just"/>
            <a:r>
              <a:rPr lang="en-MY" sz="1500" dirty="0"/>
              <a:t> </a:t>
            </a:r>
            <a:r>
              <a:rPr lang="en-MY" sz="1500" dirty="0" smtClean="0"/>
              <a:t>     spill and flare </a:t>
            </a:r>
            <a:r>
              <a:rPr lang="en-MY" sz="1500" dirty="0"/>
              <a:t>suppression so you can fine tune the </a:t>
            </a:r>
            <a:r>
              <a:rPr lang="en-MY" sz="1500" dirty="0" smtClean="0"/>
              <a:t>key.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MY" sz="15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sz="1500" dirty="0" smtClean="0"/>
              <a:t>ATEM </a:t>
            </a:r>
            <a:r>
              <a:rPr lang="en-MY" sz="1500" dirty="0"/>
              <a:t>4 M/E Broadcast Studio 4K model you now get </a:t>
            </a:r>
            <a:r>
              <a:rPr lang="en-MY" sz="1500" dirty="0" smtClean="0"/>
              <a:t>4</a:t>
            </a:r>
          </a:p>
          <a:p>
            <a:pPr algn="just"/>
            <a:r>
              <a:rPr lang="en-MY" sz="1500" dirty="0"/>
              <a:t> </a:t>
            </a:r>
            <a:r>
              <a:rPr lang="en-MY" sz="1500" dirty="0" smtClean="0"/>
              <a:t>    advanced </a:t>
            </a:r>
            <a:r>
              <a:rPr lang="en-MY" sz="1500" dirty="0" err="1"/>
              <a:t>chroma</a:t>
            </a:r>
            <a:r>
              <a:rPr lang="en-MY" sz="1500" dirty="0"/>
              <a:t> </a:t>
            </a:r>
            <a:r>
              <a:rPr lang="en-MY" sz="1500" dirty="0" err="1"/>
              <a:t>keyers</a:t>
            </a:r>
            <a:r>
              <a:rPr lang="en-MY" sz="1500" dirty="0"/>
              <a:t> on each of the 4 mix effects </a:t>
            </a:r>
            <a:r>
              <a:rPr lang="en-MY" sz="1500" dirty="0" smtClean="0"/>
              <a:t>rows</a:t>
            </a:r>
          </a:p>
          <a:p>
            <a:pPr algn="just"/>
            <a:r>
              <a:rPr lang="en-MY" sz="1500" dirty="0" smtClean="0"/>
              <a:t>     so </a:t>
            </a:r>
            <a:r>
              <a:rPr lang="en-MY" sz="1500" dirty="0"/>
              <a:t>can create massive multi layer </a:t>
            </a:r>
            <a:r>
              <a:rPr lang="en-MY" sz="1500" dirty="0" smtClean="0"/>
              <a:t>effects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5" y="4368869"/>
            <a:ext cx="682811" cy="7071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37" y="1707654"/>
            <a:ext cx="3201332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118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63888" y="2425609"/>
            <a:ext cx="5436096" cy="473576"/>
          </a:xfrm>
        </p:spPr>
        <p:txBody>
          <a:bodyPr/>
          <a:lstStyle/>
          <a:p>
            <a:pPr algn="ctr"/>
            <a:r>
              <a:rPr lang="en-MY" altLang="ko-KR" sz="2800" dirty="0" smtClean="0">
                <a:solidFill>
                  <a:schemeClr val="tx1"/>
                </a:solidFill>
              </a:rPr>
              <a:t>SUMMARY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309949"/>
            <a:ext cx="682811" cy="7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2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6402" y="255990"/>
            <a:ext cx="7229706" cy="576064"/>
          </a:xfrm>
        </p:spPr>
        <p:txBody>
          <a:bodyPr/>
          <a:lstStyle/>
          <a:p>
            <a:r>
              <a:rPr lang="en-US" altLang="ko-KR" sz="3200" dirty="0" smtClean="0">
                <a:solidFill>
                  <a:schemeClr val="tx1"/>
                </a:solidFill>
              </a:rPr>
              <a:t>SUMMARY - SHOOT TO DELIVERY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0"/>
            <a:ext cx="914400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827157" y="3481976"/>
            <a:ext cx="720080" cy="720080"/>
          </a:xfrm>
          <a:prstGeom prst="ellipse">
            <a:avLst/>
          </a:prstGeom>
          <a:solidFill>
            <a:schemeClr val="accent2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126866" y="2814831"/>
            <a:ext cx="720080" cy="720080"/>
          </a:xfrm>
          <a:prstGeom prst="ellipse">
            <a:avLst/>
          </a:prstGeom>
          <a:solidFill>
            <a:schemeClr val="accent4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540154" y="2081417"/>
            <a:ext cx="720080" cy="720080"/>
          </a:xfrm>
          <a:prstGeom prst="ellipse">
            <a:avLst/>
          </a:prstGeom>
          <a:solidFill>
            <a:schemeClr val="accent2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98508" y="1255203"/>
            <a:ext cx="720080" cy="720080"/>
          </a:xfrm>
          <a:prstGeom prst="ellipse">
            <a:avLst/>
          </a:prstGeom>
          <a:solidFill>
            <a:schemeClr val="accent4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935169" y="3589988"/>
            <a:ext cx="504056" cy="50405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altLang="ko-KR" dirty="0" smtClean="0"/>
              <a:t>1</a:t>
            </a:r>
            <a:endParaRPr lang="ko-KR" altLang="en-US" dirty="0"/>
          </a:p>
        </p:txBody>
      </p:sp>
      <p:sp>
        <p:nvSpPr>
          <p:cNvPr id="15" name="Oval 14"/>
          <p:cNvSpPr/>
          <p:nvPr/>
        </p:nvSpPr>
        <p:spPr>
          <a:xfrm>
            <a:off x="3222020" y="2922843"/>
            <a:ext cx="504056" cy="50405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altLang="ko-KR" dirty="0" smtClean="0"/>
              <a:t>2</a:t>
            </a:r>
            <a:endParaRPr lang="ko-KR" altLang="en-US" dirty="0"/>
          </a:p>
        </p:txBody>
      </p:sp>
      <p:sp>
        <p:nvSpPr>
          <p:cNvPr id="16" name="Oval 15"/>
          <p:cNvSpPr/>
          <p:nvPr/>
        </p:nvSpPr>
        <p:spPr>
          <a:xfrm>
            <a:off x="4648166" y="2189429"/>
            <a:ext cx="504056" cy="50405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altLang="ko-KR" dirty="0" smtClean="0"/>
              <a:t>3</a:t>
            </a:r>
            <a:endParaRPr lang="ko-KR" altLang="en-US" dirty="0"/>
          </a:p>
        </p:txBody>
      </p:sp>
      <p:sp>
        <p:nvSpPr>
          <p:cNvPr id="17" name="Oval 16"/>
          <p:cNvSpPr/>
          <p:nvPr/>
        </p:nvSpPr>
        <p:spPr>
          <a:xfrm>
            <a:off x="5906520" y="1363215"/>
            <a:ext cx="504056" cy="50405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altLang="ko-KR" dirty="0" smtClean="0"/>
              <a:t>4</a:t>
            </a:r>
            <a:endParaRPr lang="ko-KR" alt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3779" y="3071373"/>
            <a:ext cx="1728192" cy="897991"/>
            <a:chOff x="3017859" y="4337228"/>
            <a:chExt cx="1870812" cy="897991"/>
          </a:xfrm>
        </p:grpSpPr>
        <p:sp>
          <p:nvSpPr>
            <p:cNvPr id="20" name="TextBox 19"/>
            <p:cNvSpPr txBox="1"/>
            <p:nvPr/>
          </p:nvSpPr>
          <p:spPr>
            <a:xfrm>
              <a:off x="3021856" y="4588888"/>
              <a:ext cx="18668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smtClean="0">
                  <a:cs typeface="Arial" pitchFamily="34" charset="0"/>
                </a:rPr>
                <a:t>USING BLACKMAGIC URSA BROADCAST CAMERAS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17859" y="4337228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 smtClean="0">
                  <a:cs typeface="Arial" pitchFamily="34" charset="0"/>
                </a:rPr>
                <a:t>SHOOTING</a:t>
              </a:r>
              <a:endParaRPr lang="ko-KR" altLang="en-US" sz="1200" b="1" dirty="0"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059832" y="1301360"/>
            <a:ext cx="1728192" cy="713325"/>
            <a:chOff x="3017859" y="4337228"/>
            <a:chExt cx="1870812" cy="713325"/>
          </a:xfrm>
        </p:grpSpPr>
        <p:sp>
          <p:nvSpPr>
            <p:cNvPr id="24" name="TextBox 23"/>
            <p:cNvSpPr txBox="1"/>
            <p:nvPr/>
          </p:nvSpPr>
          <p:spPr>
            <a:xfrm>
              <a:off x="3021856" y="4588888"/>
              <a:ext cx="18668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smtClean="0">
                  <a:cs typeface="Arial" pitchFamily="34" charset="0"/>
                </a:rPr>
                <a:t>STREAMING BY IP / SATELITE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17859" y="4337228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 smtClean="0">
                  <a:cs typeface="Arial" pitchFamily="34" charset="0"/>
                </a:rPr>
                <a:t>STREAMING</a:t>
              </a:r>
              <a:endParaRPr lang="ko-KR" altLang="en-US" sz="1200" b="1" dirty="0">
                <a:cs typeface="Arial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23928" y="3473959"/>
            <a:ext cx="1728192" cy="897991"/>
            <a:chOff x="3017859" y="4337228"/>
            <a:chExt cx="1870812" cy="897991"/>
          </a:xfrm>
        </p:grpSpPr>
        <p:sp>
          <p:nvSpPr>
            <p:cNvPr id="28" name="TextBox 27"/>
            <p:cNvSpPr txBox="1"/>
            <p:nvPr/>
          </p:nvSpPr>
          <p:spPr>
            <a:xfrm>
              <a:off x="3021856" y="4588888"/>
              <a:ext cx="18668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cs typeface="Arial" pitchFamily="34" charset="0"/>
                </a:rPr>
                <a:t>LIVE SWITCHING USING SALON FLY PACK SYSTEM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17859" y="4337228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>
                  <a:cs typeface="Arial" pitchFamily="34" charset="0"/>
                </a:rPr>
                <a:t>LIVE SWITCHING</a:t>
              </a:r>
              <a:endParaRPr lang="ko-KR" altLang="en-US" sz="1200" b="1" dirty="0">
                <a:cs typeface="Arial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58548" y="2024852"/>
            <a:ext cx="1728192" cy="1451989"/>
            <a:chOff x="3017859" y="4337228"/>
            <a:chExt cx="1870812" cy="1451989"/>
          </a:xfrm>
        </p:grpSpPr>
        <p:sp>
          <p:nvSpPr>
            <p:cNvPr id="32" name="TextBox 31"/>
            <p:cNvSpPr txBox="1"/>
            <p:nvPr/>
          </p:nvSpPr>
          <p:spPr>
            <a:xfrm>
              <a:off x="3021856" y="4588888"/>
              <a:ext cx="186681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cs typeface="Arial" pitchFamily="34" charset="0"/>
                </a:rPr>
                <a:t>DISTRIBUTION TO CLOUD / SOCIAL MEDIA / TV / INTERNET CHANNELS UP TO 4K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017859" y="4337228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>
                  <a:cs typeface="Arial" pitchFamily="34" charset="0"/>
                </a:rPr>
                <a:t>DISTRIBUTION</a:t>
              </a:r>
              <a:endParaRPr lang="ko-KR" altLang="en-US" sz="1200" b="1" dirty="0">
                <a:cs typeface="Arial" pitchFamily="34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8045997" y="138069"/>
            <a:ext cx="720080" cy="720080"/>
          </a:xfrm>
          <a:prstGeom prst="ellipse">
            <a:avLst/>
          </a:prstGeom>
          <a:solidFill>
            <a:schemeClr val="accent2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7308304" y="914219"/>
            <a:ext cx="1728192" cy="713325"/>
            <a:chOff x="3017859" y="4337228"/>
            <a:chExt cx="1870812" cy="713325"/>
          </a:xfrm>
        </p:grpSpPr>
        <p:sp>
          <p:nvSpPr>
            <p:cNvPr id="40" name="TextBox 39"/>
            <p:cNvSpPr txBox="1"/>
            <p:nvPr/>
          </p:nvSpPr>
          <p:spPr>
            <a:xfrm>
              <a:off x="3021856" y="4588888"/>
              <a:ext cx="18668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cs typeface="Arial" pitchFamily="34" charset="0"/>
                </a:rPr>
                <a:t>FINAL 4K DELIVERY TO AUDIENCE 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17859" y="4337228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>
                  <a:cs typeface="Arial" pitchFamily="34" charset="0"/>
                </a:rPr>
                <a:t>FINAL DELIVERY</a:t>
              </a:r>
              <a:endParaRPr lang="ko-KR" altLang="en-US" sz="1200" b="1" dirty="0">
                <a:cs typeface="Arial" pitchFamily="34" charset="0"/>
              </a:endParaRPr>
            </a:p>
          </p:txBody>
        </p:sp>
      </p:grpSp>
      <p:sp>
        <p:nvSpPr>
          <p:cNvPr id="42" name="Rounded Rectangle 7"/>
          <p:cNvSpPr/>
          <p:nvPr/>
        </p:nvSpPr>
        <p:spPr>
          <a:xfrm>
            <a:off x="8258237" y="437149"/>
            <a:ext cx="295600" cy="25509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3" name="Oval 42"/>
          <p:cNvSpPr/>
          <p:nvPr/>
        </p:nvSpPr>
        <p:spPr>
          <a:xfrm>
            <a:off x="8133500" y="251556"/>
            <a:ext cx="504056" cy="50405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altLang="ko-KR" dirty="0"/>
              <a:t>5</a:t>
            </a:r>
            <a:endParaRPr lang="ko-K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2" y="4393201"/>
            <a:ext cx="68281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3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47864" y="2499742"/>
            <a:ext cx="2359424" cy="576063"/>
          </a:xfrm>
        </p:spPr>
        <p:txBody>
          <a:bodyPr/>
          <a:lstStyle/>
          <a:p>
            <a:r>
              <a:rPr lang="en-MY" altLang="ko-KR" dirty="0" smtClean="0">
                <a:solidFill>
                  <a:schemeClr val="tx1"/>
                </a:solidFill>
              </a:rPr>
              <a:t>Thank</a:t>
            </a:r>
          </a:p>
          <a:p>
            <a:endParaRPr lang="en-MY" altLang="ko-KR" dirty="0">
              <a:solidFill>
                <a:schemeClr val="tx1"/>
              </a:solidFill>
            </a:endParaRPr>
          </a:p>
          <a:p>
            <a:r>
              <a:rPr lang="en-MY" altLang="ko-KR" dirty="0" smtClean="0">
                <a:solidFill>
                  <a:schemeClr val="tx1"/>
                </a:solidFill>
              </a:rPr>
              <a:t> You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170" y="2434174"/>
            <a:ext cx="68281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0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23478"/>
            <a:ext cx="7884368" cy="576064"/>
          </a:xfrm>
        </p:spPr>
        <p:txBody>
          <a:bodyPr/>
          <a:lstStyle/>
          <a:p>
            <a:r>
              <a:rPr lang="en-US" altLang="en-US" b="1" dirty="0">
                <a:solidFill>
                  <a:schemeClr val="tx1"/>
                </a:solidFill>
              </a:rPr>
              <a:t>Salon 4K Live </a:t>
            </a:r>
            <a:r>
              <a:rPr lang="en-US" altLang="en-US" b="1" dirty="0" smtClean="0">
                <a:solidFill>
                  <a:schemeClr val="tx1"/>
                </a:solidFill>
              </a:rPr>
              <a:t>production</a:t>
            </a:r>
            <a:endParaRPr lang="ko-KR" alt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43052" y="2562918"/>
            <a:ext cx="2254112" cy="823446"/>
            <a:chOff x="3017860" y="4363106"/>
            <a:chExt cx="1654565" cy="823446"/>
          </a:xfrm>
        </p:grpSpPr>
        <p:sp>
          <p:nvSpPr>
            <p:cNvPr id="11" name="TextBox 10"/>
            <p:cNvSpPr txBox="1"/>
            <p:nvPr/>
          </p:nvSpPr>
          <p:spPr>
            <a:xfrm>
              <a:off x="3017860" y="4909553"/>
              <a:ext cx="16545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600" b="1" dirty="0"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02256" y="2562918"/>
            <a:ext cx="1336096" cy="823446"/>
            <a:chOff x="3017860" y="4363106"/>
            <a:chExt cx="1654565" cy="823446"/>
          </a:xfrm>
        </p:grpSpPr>
        <p:sp>
          <p:nvSpPr>
            <p:cNvPr id="14" name="TextBox 13"/>
            <p:cNvSpPr txBox="1"/>
            <p:nvPr/>
          </p:nvSpPr>
          <p:spPr>
            <a:xfrm>
              <a:off x="3017860" y="4909553"/>
              <a:ext cx="16545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600" b="1" dirty="0">
                <a:cs typeface="Arial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461460" y="2562918"/>
            <a:ext cx="2254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ko-KR" sz="1600" b="1" dirty="0" smtClean="0">
              <a:cs typeface="Arial" pitchFamily="34" charset="0"/>
            </a:endParaRPr>
          </a:p>
        </p:txBody>
      </p:sp>
      <p:sp>
        <p:nvSpPr>
          <p:cNvPr id="28" name="Oval 21"/>
          <p:cNvSpPr>
            <a:spLocks noChangeAspect="1"/>
          </p:cNvSpPr>
          <p:nvPr/>
        </p:nvSpPr>
        <p:spPr>
          <a:xfrm>
            <a:off x="7414549" y="1748257"/>
            <a:ext cx="347934" cy="350841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573" y="1681440"/>
            <a:ext cx="219475" cy="542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691870"/>
            <a:ext cx="302433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dirty="0" smtClean="0">
                <a:solidFill>
                  <a:schemeClr val="tx1"/>
                </a:solidFill>
              </a:rPr>
              <a:t>Specialities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9048" y="10688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Y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39" y="1237292"/>
            <a:ext cx="2372097" cy="2073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066" y="1847412"/>
            <a:ext cx="1194817" cy="853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TextBox 24"/>
          <p:cNvSpPr txBox="1"/>
          <p:nvPr/>
        </p:nvSpPr>
        <p:spPr>
          <a:xfrm>
            <a:off x="1338224" y="3929038"/>
            <a:ext cx="1872208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dirty="0" smtClean="0">
                <a:solidFill>
                  <a:schemeClr val="tx1"/>
                </a:solidFill>
              </a:rPr>
              <a:t>Integrated </a:t>
            </a:r>
          </a:p>
          <a:p>
            <a:pPr algn="ctr"/>
            <a:r>
              <a:rPr lang="en-MY" dirty="0" err="1" smtClean="0">
                <a:solidFill>
                  <a:schemeClr val="tx1"/>
                </a:solidFill>
              </a:rPr>
              <a:t>Flypack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Sytem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18465" y="3929038"/>
            <a:ext cx="2503676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dirty="0" smtClean="0">
                <a:solidFill>
                  <a:schemeClr val="tx1"/>
                </a:solidFill>
              </a:rPr>
              <a:t>SMPTE </a:t>
            </a:r>
            <a:r>
              <a:rPr lang="en-MY" dirty="0" err="1" smtClean="0">
                <a:solidFill>
                  <a:schemeClr val="tx1"/>
                </a:solidFill>
              </a:rPr>
              <a:t>Fiber</a:t>
            </a:r>
            <a:r>
              <a:rPr lang="en-MY" dirty="0">
                <a:solidFill>
                  <a:schemeClr val="tx1"/>
                </a:solidFill>
              </a:rPr>
              <a:t> </a:t>
            </a:r>
            <a:r>
              <a:rPr lang="en-MY" dirty="0" smtClean="0">
                <a:solidFill>
                  <a:schemeClr val="tx1"/>
                </a:solidFill>
              </a:rPr>
              <a:t>optic</a:t>
            </a:r>
          </a:p>
          <a:p>
            <a:pPr algn="ctr"/>
            <a:r>
              <a:rPr lang="en-MY" dirty="0" smtClean="0">
                <a:solidFill>
                  <a:schemeClr val="tx1"/>
                </a:solidFill>
              </a:rPr>
              <a:t>cable up to 2KM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19161" y="3713594"/>
            <a:ext cx="2938709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sz="1600" dirty="0" smtClean="0">
                <a:solidFill>
                  <a:schemeClr val="tx1"/>
                </a:solidFill>
              </a:rPr>
              <a:t>Black magic URSA Broadcast cameras with single cable </a:t>
            </a:r>
          </a:p>
          <a:p>
            <a:pPr algn="ctr"/>
            <a:r>
              <a:rPr lang="en-MY" sz="1600" dirty="0" err="1" smtClean="0">
                <a:solidFill>
                  <a:schemeClr val="tx1"/>
                </a:solidFill>
              </a:rPr>
              <a:t>Fiber</a:t>
            </a:r>
            <a:r>
              <a:rPr lang="en-MY" sz="1600" dirty="0" smtClean="0">
                <a:solidFill>
                  <a:schemeClr val="tx1"/>
                </a:solidFill>
              </a:rPr>
              <a:t> converter and Studio</a:t>
            </a:r>
          </a:p>
          <a:p>
            <a:pPr algn="ctr"/>
            <a:r>
              <a:rPr lang="en-MY" sz="1600" dirty="0" smtClean="0">
                <a:solidFill>
                  <a:schemeClr val="tx1"/>
                </a:solidFill>
              </a:rPr>
              <a:t>Viewfinder</a:t>
            </a:r>
            <a:endParaRPr lang="en-MY" sz="1600" dirty="0"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4390703"/>
            <a:ext cx="682811" cy="707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458" r="10607"/>
          <a:stretch/>
        </p:blipFill>
        <p:spPr>
          <a:xfrm>
            <a:off x="6119161" y="1237292"/>
            <a:ext cx="2695731" cy="2073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0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23478"/>
            <a:ext cx="7884368" cy="576064"/>
          </a:xfrm>
        </p:spPr>
        <p:txBody>
          <a:bodyPr/>
          <a:lstStyle/>
          <a:p>
            <a:r>
              <a:rPr lang="en-US" altLang="en-US" b="1" dirty="0">
                <a:solidFill>
                  <a:schemeClr val="tx1"/>
                </a:solidFill>
              </a:rPr>
              <a:t>Salon 4K Live </a:t>
            </a:r>
            <a:r>
              <a:rPr lang="en-US" altLang="en-US" b="1" dirty="0" smtClean="0">
                <a:solidFill>
                  <a:schemeClr val="tx1"/>
                </a:solidFill>
              </a:rPr>
              <a:t>production</a:t>
            </a:r>
            <a:endParaRPr lang="ko-KR" altLang="en-US" dirty="0"/>
          </a:p>
        </p:txBody>
      </p:sp>
      <p:sp>
        <p:nvSpPr>
          <p:cNvPr id="8" name="Oval 7"/>
          <p:cNvSpPr/>
          <p:nvPr/>
        </p:nvSpPr>
        <p:spPr>
          <a:xfrm>
            <a:off x="1588004" y="1607967"/>
            <a:ext cx="1008112" cy="10081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965004" y="2787774"/>
            <a:ext cx="2254112" cy="1377444"/>
            <a:chOff x="3017860" y="4363106"/>
            <a:chExt cx="1654565" cy="1377444"/>
          </a:xfrm>
        </p:grpSpPr>
        <p:sp>
          <p:nvSpPr>
            <p:cNvPr id="17" name="TextBox 16"/>
            <p:cNvSpPr txBox="1"/>
            <p:nvPr/>
          </p:nvSpPr>
          <p:spPr>
            <a:xfrm>
              <a:off x="3017860" y="4909553"/>
              <a:ext cx="165456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cs typeface="Arial" pitchFamily="34" charset="0"/>
                </a:rPr>
                <a:t>Cameras + camera controls</a:t>
              </a:r>
              <a:r>
                <a:rPr lang="en-US" altLang="ko-KR" sz="1200" dirty="0">
                  <a:cs typeface="Arial" pitchFamily="34" charset="0"/>
                </a:rPr>
                <a:t> </a:t>
              </a:r>
              <a:r>
                <a:rPr lang="en-US" altLang="ko-KR" sz="1200" dirty="0" smtClean="0">
                  <a:cs typeface="Arial" pitchFamily="34" charset="0"/>
                </a:rPr>
                <a:t>and Communication device are connected with single SMPTE Fiber optic cables.  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600" b="1" dirty="0" smtClean="0">
                <a:cs typeface="Arial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1191960" y="2672784"/>
            <a:ext cx="1800200" cy="5003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ko-KR" sz="1600" b="1" dirty="0" smtClean="0">
                <a:solidFill>
                  <a:prstClr val="black"/>
                </a:solidFill>
                <a:cs typeface="Arial" pitchFamily="34" charset="0"/>
              </a:rPr>
              <a:t>Single Fiber Optic cable</a:t>
            </a:r>
            <a:endParaRPr lang="en-US" altLang="ko-KR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8" name="Oval 21"/>
          <p:cNvSpPr>
            <a:spLocks noChangeAspect="1"/>
          </p:cNvSpPr>
          <p:nvPr/>
        </p:nvSpPr>
        <p:spPr>
          <a:xfrm>
            <a:off x="1918093" y="1936602"/>
            <a:ext cx="347934" cy="350841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371950"/>
            <a:ext cx="682811" cy="7071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59632" y="816565"/>
            <a:ext cx="302433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dirty="0" smtClean="0">
                <a:solidFill>
                  <a:schemeClr val="tx1"/>
                </a:solidFill>
              </a:rPr>
              <a:t>Specialities</a:t>
            </a:r>
            <a:endParaRPr lang="en-MY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1840" y="1642700"/>
            <a:ext cx="5523455" cy="2481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4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23478"/>
            <a:ext cx="7884368" cy="576064"/>
          </a:xfrm>
        </p:spPr>
        <p:txBody>
          <a:bodyPr/>
          <a:lstStyle/>
          <a:p>
            <a:r>
              <a:rPr lang="en-US" altLang="en-US" b="1" dirty="0">
                <a:solidFill>
                  <a:schemeClr val="tx1"/>
                </a:solidFill>
              </a:rPr>
              <a:t>Salon 4K Live </a:t>
            </a:r>
            <a:r>
              <a:rPr lang="en-US" altLang="en-US" b="1" dirty="0" smtClean="0">
                <a:solidFill>
                  <a:schemeClr val="tx1"/>
                </a:solidFill>
              </a:rPr>
              <a:t>production</a:t>
            </a:r>
            <a:endParaRPr lang="ko-KR" altLang="en-US" dirty="0"/>
          </a:p>
        </p:txBody>
      </p:sp>
      <p:sp>
        <p:nvSpPr>
          <p:cNvPr id="6" name="Oval 5"/>
          <p:cNvSpPr/>
          <p:nvPr/>
        </p:nvSpPr>
        <p:spPr>
          <a:xfrm>
            <a:off x="1849839" y="1487909"/>
            <a:ext cx="1008112" cy="10081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278738" y="2521216"/>
            <a:ext cx="2254112" cy="1746776"/>
            <a:chOff x="3017860" y="4363106"/>
            <a:chExt cx="1654565" cy="1746776"/>
          </a:xfrm>
        </p:grpSpPr>
        <p:sp>
          <p:nvSpPr>
            <p:cNvPr id="11" name="TextBox 10"/>
            <p:cNvSpPr txBox="1"/>
            <p:nvPr/>
          </p:nvSpPr>
          <p:spPr>
            <a:xfrm>
              <a:off x="3017860" y="4909553"/>
              <a:ext cx="165456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cs typeface="Arial" pitchFamily="34" charset="0"/>
                </a:rPr>
                <a:t>Easily movable to any locations which cannot reached by huge live broadcast system.</a:t>
              </a:r>
            </a:p>
            <a:p>
              <a:pPr algn="ctr"/>
              <a:r>
                <a:rPr lang="en-US" altLang="ko-KR" sz="1200" dirty="0" smtClean="0">
                  <a:cs typeface="Arial" pitchFamily="34" charset="0"/>
                </a:rPr>
                <a:t>The whole system together with camera fits in only cases.  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600" b="1" dirty="0">
                <a:cs typeface="Arial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453795" y="2562918"/>
            <a:ext cx="1800200" cy="3600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altLang="ko-KR" b="1" dirty="0" smtClean="0">
                <a:solidFill>
                  <a:schemeClr val="tx1"/>
                </a:solidFill>
                <a:cs typeface="Arial" pitchFamily="34" charset="0"/>
              </a:rPr>
              <a:t>PORTABILITY</a:t>
            </a:r>
            <a:endParaRPr lang="ko-KR" altLang="en-US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096" y="1812118"/>
            <a:ext cx="353599" cy="359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371950"/>
            <a:ext cx="682811" cy="7071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45783" y="716615"/>
            <a:ext cx="302433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dirty="0" smtClean="0">
                <a:solidFill>
                  <a:schemeClr val="tx1"/>
                </a:solidFill>
              </a:rPr>
              <a:t>Specialities</a:t>
            </a:r>
            <a:endParaRPr lang="en-MY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901281"/>
            <a:ext cx="3240360" cy="3429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490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23478"/>
            <a:ext cx="7884368" cy="576064"/>
          </a:xfrm>
        </p:spPr>
        <p:txBody>
          <a:bodyPr/>
          <a:lstStyle/>
          <a:p>
            <a:r>
              <a:rPr lang="en-US" altLang="en-US" b="1" dirty="0">
                <a:solidFill>
                  <a:schemeClr val="tx1"/>
                </a:solidFill>
              </a:rPr>
              <a:t>Salon 4K Live </a:t>
            </a:r>
            <a:r>
              <a:rPr lang="en-US" altLang="en-US" b="1" dirty="0" smtClean="0">
                <a:solidFill>
                  <a:schemeClr val="tx1"/>
                </a:solidFill>
              </a:rPr>
              <a:t>production</a:t>
            </a:r>
            <a:endParaRPr lang="ko-KR" altLang="en-US" dirty="0"/>
          </a:p>
        </p:txBody>
      </p:sp>
      <p:sp>
        <p:nvSpPr>
          <p:cNvPr id="8" name="Oval 7"/>
          <p:cNvSpPr/>
          <p:nvPr/>
        </p:nvSpPr>
        <p:spPr>
          <a:xfrm>
            <a:off x="1588004" y="1607967"/>
            <a:ext cx="1008112" cy="10081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965004" y="2787774"/>
            <a:ext cx="2254112" cy="1377444"/>
            <a:chOff x="3017860" y="4363106"/>
            <a:chExt cx="1654565" cy="1377444"/>
          </a:xfrm>
        </p:grpSpPr>
        <p:sp>
          <p:nvSpPr>
            <p:cNvPr id="17" name="TextBox 16"/>
            <p:cNvSpPr txBox="1"/>
            <p:nvPr/>
          </p:nvSpPr>
          <p:spPr>
            <a:xfrm>
              <a:off x="3017860" y="4909553"/>
              <a:ext cx="165456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200" dirty="0" smtClean="0">
                  <a:ea typeface="Glegoo" pitchFamily="2" charset="0"/>
                </a:rPr>
                <a:t>Integrated </a:t>
              </a:r>
              <a:r>
                <a:rPr lang="en-US" altLang="en-US" sz="1200" dirty="0">
                  <a:ea typeface="Glegoo" pitchFamily="2" charset="0"/>
                </a:rPr>
                <a:t>with </a:t>
              </a:r>
              <a:r>
                <a:rPr lang="en-US" altLang="en-US" sz="1200" dirty="0" smtClean="0">
                  <a:ea typeface="Glegoo" pitchFamily="2" charset="0"/>
                </a:rPr>
                <a:t>advanced </a:t>
              </a:r>
              <a:r>
                <a:rPr lang="en-US" altLang="en-US" sz="1200" dirty="0">
                  <a:ea typeface="Glegoo" pitchFamily="2" charset="0"/>
                </a:rPr>
                <a:t>live </a:t>
              </a:r>
              <a:r>
                <a:rPr lang="en-US" altLang="en-US" sz="1200" dirty="0" smtClean="0">
                  <a:ea typeface="Glegoo" pitchFamily="2" charset="0"/>
                </a:rPr>
                <a:t>production </a:t>
              </a:r>
              <a:r>
                <a:rPr lang="en-US" altLang="en-US" sz="1200" dirty="0">
                  <a:ea typeface="Glegoo" pitchFamily="2" charset="0"/>
                </a:rPr>
                <a:t>switchers </a:t>
              </a:r>
              <a:r>
                <a:rPr lang="en-US" altLang="en-US" sz="1200" dirty="0" smtClean="0">
                  <a:ea typeface="Glegoo" pitchFamily="2" charset="0"/>
                </a:rPr>
                <a:t>system  and other essential hardware.</a:t>
              </a:r>
              <a:endParaRPr lang="en-US" altLang="en-US" sz="1200" dirty="0">
                <a:ea typeface="Glegoo" pitchFamily="2" charset="0"/>
              </a:endParaRPr>
            </a:p>
            <a:p>
              <a:pPr algn="ctr"/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.  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600" b="1" dirty="0" smtClean="0">
                <a:cs typeface="Arial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1191960" y="2672784"/>
            <a:ext cx="1800200" cy="5003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1275">
            <a:solidFill>
              <a:srgbClr val="69B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ko-KR" sz="1600" b="1" dirty="0">
                <a:solidFill>
                  <a:prstClr val="black"/>
                </a:solidFill>
                <a:cs typeface="Arial" pitchFamily="34" charset="0"/>
              </a:rPr>
              <a:t>INTERGRATED HARDWARE</a:t>
            </a:r>
          </a:p>
        </p:txBody>
      </p:sp>
      <p:sp>
        <p:nvSpPr>
          <p:cNvPr id="28" name="Oval 21"/>
          <p:cNvSpPr>
            <a:spLocks noChangeAspect="1"/>
          </p:cNvSpPr>
          <p:nvPr/>
        </p:nvSpPr>
        <p:spPr>
          <a:xfrm>
            <a:off x="1918093" y="1936602"/>
            <a:ext cx="347934" cy="350841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371950"/>
            <a:ext cx="682811" cy="7071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59632" y="816565"/>
            <a:ext cx="302433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dirty="0" smtClean="0">
                <a:solidFill>
                  <a:schemeClr val="tx1"/>
                </a:solidFill>
              </a:rPr>
              <a:t>Specialities</a:t>
            </a:r>
            <a:endParaRPr lang="en-MY" dirty="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075" y="2520897"/>
            <a:ext cx="1210679" cy="1058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405" y="1111045"/>
            <a:ext cx="1745281" cy="1036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002" y="2499769"/>
            <a:ext cx="1609228" cy="12134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134" y="2511445"/>
            <a:ext cx="1612529" cy="12100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261" y="4100416"/>
            <a:ext cx="2111413" cy="913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3179" y="4065260"/>
            <a:ext cx="1872208" cy="9486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7110" y="1138493"/>
            <a:ext cx="1894789" cy="10665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563130">
            <a:off x="5074941" y="2218461"/>
            <a:ext cx="253753" cy="36653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216251">
            <a:off x="7143480" y="2182443"/>
            <a:ext cx="451143" cy="4389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183175">
            <a:off x="5152425" y="2896989"/>
            <a:ext cx="451143" cy="4389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514134">
            <a:off x="6950807" y="2887024"/>
            <a:ext cx="451143" cy="4389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4973567" y="3660947"/>
            <a:ext cx="451143" cy="4389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7130918" y="3654851"/>
            <a:ext cx="451143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63888" y="2425609"/>
            <a:ext cx="5436096" cy="473576"/>
          </a:xfrm>
        </p:spPr>
        <p:txBody>
          <a:bodyPr/>
          <a:lstStyle/>
          <a:p>
            <a:pPr algn="ctr"/>
            <a:r>
              <a:rPr lang="en-MY" altLang="ko-KR" sz="2800" dirty="0" smtClean="0">
                <a:solidFill>
                  <a:schemeClr val="tx1"/>
                </a:solidFill>
              </a:rPr>
              <a:t>INTERGRATED HARDWARES</a:t>
            </a:r>
          </a:p>
          <a:p>
            <a:pPr algn="ctr"/>
            <a:r>
              <a:rPr lang="en-MY" altLang="ko-KR" sz="2800" dirty="0" smtClean="0">
                <a:solidFill>
                  <a:schemeClr val="tx1"/>
                </a:solidFill>
              </a:rPr>
              <a:t>In FLYPACK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309949"/>
            <a:ext cx="682811" cy="7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0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 dirty="0" smtClean="0">
                <a:solidFill>
                  <a:schemeClr val="tx1"/>
                </a:solidFill>
              </a:rPr>
              <a:t>Black magic 4M/E Broadcast Studio Mixer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MY" dirty="0">
                <a:solidFill>
                  <a:schemeClr val="tx1"/>
                </a:solidFill>
              </a:rPr>
              <a:t>20-Input 12G 4K Switcher with 4 mix/effects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63638"/>
            <a:ext cx="3672409" cy="2008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938036" y="1491630"/>
            <a:ext cx="522007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/>
              <a:t>Incredibly </a:t>
            </a:r>
            <a:r>
              <a:rPr lang="en-MY" sz="1600" dirty="0"/>
              <a:t>high performance live production </a:t>
            </a:r>
            <a:r>
              <a:rPr lang="en-MY" sz="1600" dirty="0" smtClean="0"/>
              <a:t>switcher</a:t>
            </a:r>
          </a:p>
          <a:p>
            <a:endParaRPr lang="en-MY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/>
              <a:t>latest formats and high frame rates, </a:t>
            </a:r>
            <a:endParaRPr lang="en-MY" sz="1600" dirty="0" smtClean="0"/>
          </a:p>
          <a:p>
            <a:r>
              <a:rPr lang="en-MY" sz="1600" dirty="0"/>
              <a:t> </a:t>
            </a:r>
            <a:r>
              <a:rPr lang="en-MY" sz="1600" dirty="0" smtClean="0"/>
              <a:t>    all </a:t>
            </a:r>
            <a:r>
              <a:rPr lang="en-MY" sz="1600" dirty="0"/>
              <a:t>the way up to Ultra HD </a:t>
            </a:r>
            <a:r>
              <a:rPr lang="en-MY" sz="1600" dirty="0" smtClean="0"/>
              <a:t>2160p59.94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/>
              <a:t>ATEM Advanced Chroma </a:t>
            </a:r>
            <a:r>
              <a:rPr lang="en-MY" sz="1600" dirty="0" err="1" smtClean="0"/>
              <a:t>Keyer</a:t>
            </a:r>
            <a:r>
              <a:rPr lang="en-MY" sz="1600" dirty="0" smtClean="0"/>
              <a:t> </a:t>
            </a:r>
          </a:p>
          <a:p>
            <a:endParaRPr lang="en-MY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/>
              <a:t>2 Ultra HD multi viewers, full 2D DVE, built in </a:t>
            </a:r>
            <a:r>
              <a:rPr lang="en-MY" sz="1600" dirty="0" smtClean="0"/>
              <a:t>Super Source </a:t>
            </a:r>
            <a:r>
              <a:rPr lang="en-MY" sz="1600" dirty="0"/>
              <a:t>compositing engine with 4 picture in picture </a:t>
            </a:r>
            <a:r>
              <a:rPr lang="en-MY" sz="1600" dirty="0" smtClean="0"/>
              <a:t>DVEs</a:t>
            </a:r>
          </a:p>
          <a:p>
            <a:endParaRPr lang="en-MY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9" y="4410768"/>
            <a:ext cx="68281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9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2888</TotalTime>
  <Words>1421</Words>
  <Application>Microsoft Office PowerPoint</Application>
  <PresentationFormat>On-screen Show (16:9)</PresentationFormat>
  <Paragraphs>280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 Unicode MS</vt:lpstr>
      <vt:lpstr>맑은 고딕</vt:lpstr>
      <vt:lpstr>Arial</vt:lpstr>
      <vt:lpstr>Calibri</vt:lpstr>
      <vt:lpstr>Glegoo</vt:lpstr>
      <vt:lpstr>Open Sans</vt:lpstr>
      <vt:lpstr>Times New Roman</vt:lpstr>
      <vt:lpstr>等线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Daven R</cp:lastModifiedBy>
  <cp:revision>198</cp:revision>
  <dcterms:created xsi:type="dcterms:W3CDTF">2016-12-05T23:26:54Z</dcterms:created>
  <dcterms:modified xsi:type="dcterms:W3CDTF">2018-10-27T03:41:15Z</dcterms:modified>
</cp:coreProperties>
</file>